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Questrial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5" roundtripDataSignature="AMtx7mjCAhIuCHZg3uJcd8a22/hZIvGUj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oshua Ayer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Questrial-regular.fntdata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01T16:28:13.503">
    <p:pos x="114" y="719"/>
    <p:text>Need to update BOM and Budget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FvcW-Ec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Joshua + everyone introduction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80fd16f2ff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80fd16f2ff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Aiden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-on conveor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9b6456d1e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29b6456d1e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Aiden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-resting plat is sloted to allow adjustment of top plate on the shaft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-moiiunting plate has a hole on it’s far end to hold a counterweight to help move the center of gravity to sit above the actuator.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98ce88de0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98ce88de0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Slade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87c70b46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287c70b46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Aiden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-multi lens aperture</a:t>
            </a:r>
            <a:br>
              <a:rPr lang="en"/>
            </a:br>
            <a:r>
              <a:rPr lang="en"/>
              <a:t>-LumiTrax lighting system</a:t>
            </a:r>
            <a:br>
              <a:rPr lang="en"/>
            </a:br>
            <a:r>
              <a:rPr lang="en"/>
              <a:t>-VS creator is the onboard software</a:t>
            </a:r>
            <a:br>
              <a:rPr lang="en"/>
            </a:br>
            <a:r>
              <a:rPr lang="en"/>
              <a:t>-final purchase is currently finalized and should go through by the end of the month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54d8b01e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b54d8b01e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b54d8b01e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b54d8b01e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b5898436a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b5898436a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80fd16f2ff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80fd16f2ff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Aiden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b54d8b01e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b54d8b01e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b54d8b01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b54d8b01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9b0efa4ee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99b0efa4ee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Steven</a:t>
            </a:r>
            <a:endParaRPr/>
          </a:p>
        </p:txBody>
      </p:sp>
      <p:sp>
        <p:nvSpPr>
          <p:cNvPr id="142" name="Google Shape;142;g299b0efa4ee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80fd16f2ff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280fd16f2ff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Josh: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b54d8b01e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b54d8b01e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b54d8b01e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b54d8b01e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b54d8b01e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b54d8b01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b54d8b01e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b54d8b01e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b54d8b01e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b54d8b01e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97d30413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297d30413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Steven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7d304136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297d304136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Steven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9b0efa4e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299b0efa4e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Steven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97d304136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297d304136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b54d8b01e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b54d8b01e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8801ca127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8801ca127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Slade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99b0efa4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99b0efa4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80fd16f2ff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280fd16f2ff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0fd16f2ff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80fd16f2ff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80fd16f2ff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280fd16f2ff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Josh: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Now we will open up for Q&amp;A and suggestions.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7afb0639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287afb0639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974f8669d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2974f8669d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c49a26c6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9c49a26c6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80fd16f2f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80fd16f2f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Steven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0fd16f2f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80fd16f2f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Steven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6e5ed057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86e5ed05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These are specific standards we have identified as relevant to or type of project,  however Schaeffler has yet to provide us with any official standards they need us to use.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5898436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b5898436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0fd16f2ff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80fd16f2ff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ctrTitle"/>
          </p:nvPr>
        </p:nvSpPr>
        <p:spPr>
          <a:xfrm>
            <a:off x="1143000" y="841772"/>
            <a:ext cx="68583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83975" lIns="83975" spcFirstLastPara="1" rIns="83975" wrap="square" tIns="839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7"/>
          <p:cNvSpPr txBox="1"/>
          <p:nvPr>
            <p:ph idx="1" type="subTitle"/>
          </p:nvPr>
        </p:nvSpPr>
        <p:spPr>
          <a:xfrm>
            <a:off x="1143000" y="2701528"/>
            <a:ext cx="68583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10" type="dt"/>
          </p:nvPr>
        </p:nvSpPr>
        <p:spPr>
          <a:xfrm>
            <a:off x="628650" y="4767263"/>
            <a:ext cx="205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6457950" y="4767263"/>
            <a:ext cx="205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75" lIns="83975" spcFirstLastPara="1" rIns="83975" wrap="square" tIns="419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Blank Background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6"/>
          <p:cNvSpPr/>
          <p:nvPr/>
        </p:nvSpPr>
        <p:spPr>
          <a:xfrm>
            <a:off x="0" y="-94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975" lIns="83975" spcFirstLastPara="1" rIns="83975" wrap="square" tIns="83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6"/>
          <p:cNvSpPr txBox="1"/>
          <p:nvPr>
            <p:ph idx="11" type="ftr"/>
          </p:nvPr>
        </p:nvSpPr>
        <p:spPr>
          <a:xfrm>
            <a:off x="609601" y="4686301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6" name="Google Shape;76;p36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36"/>
          <p:cNvSpPr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1975" lIns="83975" spcFirstLastPara="1" rIns="83975" wrap="square" tIns="41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8" name="Google Shape;78;p36"/>
          <p:cNvSpPr/>
          <p:nvPr/>
        </p:nvSpPr>
        <p:spPr>
          <a:xfrm>
            <a:off x="0" y="959644"/>
            <a:ext cx="533400" cy="1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1975" lIns="83975" spcFirstLastPara="1" rIns="83975" wrap="square" tIns="41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9" name="Google Shape;79;p36"/>
          <p:cNvSpPr/>
          <p:nvPr/>
        </p:nvSpPr>
        <p:spPr>
          <a:xfrm>
            <a:off x="590550" y="959644"/>
            <a:ext cx="8553300" cy="1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1975" lIns="83975" spcFirstLastPara="1" rIns="83975" wrap="square" tIns="41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80" name="Google Shape;80;p36"/>
          <p:cNvPicPr preferRelativeResize="0"/>
          <p:nvPr/>
        </p:nvPicPr>
        <p:blipFill rotWithShape="1">
          <a:blip r:embed="rId2">
            <a:alphaModFix/>
          </a:blip>
          <a:srcRect b="27267" l="0" r="0" t="0"/>
          <a:stretch/>
        </p:blipFill>
        <p:spPr>
          <a:xfrm>
            <a:off x="8158200" y="4652344"/>
            <a:ext cx="880858" cy="40723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ackground">
  <p:cSld name="TITLE_ONLY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7"/>
          <p:cNvSpPr/>
          <p:nvPr/>
        </p:nvSpPr>
        <p:spPr>
          <a:xfrm>
            <a:off x="0" y="-94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975" lIns="83975" spcFirstLastPara="1" rIns="83975" wrap="square" tIns="83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7"/>
          <p:cNvSpPr txBox="1"/>
          <p:nvPr>
            <p:ph idx="11" type="ftr"/>
          </p:nvPr>
        </p:nvSpPr>
        <p:spPr>
          <a:xfrm>
            <a:off x="609601" y="4686301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5" name="Google Shape;8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gure + Caption">
  <p:cSld name="Figure + 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8"/>
          <p:cNvSpPr txBox="1"/>
          <p:nvPr>
            <p:ph type="title"/>
          </p:nvPr>
        </p:nvSpPr>
        <p:spPr>
          <a:xfrm>
            <a:off x="457200" y="171450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FA3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38"/>
          <p:cNvSpPr txBox="1"/>
          <p:nvPr>
            <p:ph idx="1" type="body"/>
          </p:nvPr>
        </p:nvSpPr>
        <p:spPr>
          <a:xfrm>
            <a:off x="457200" y="4026120"/>
            <a:ext cx="82296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83975" lIns="83975" spcFirstLastPara="1" rIns="83975" wrap="square" tIns="839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FA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38"/>
          <p:cNvSpPr txBox="1"/>
          <p:nvPr>
            <p:ph idx="11" type="ftr"/>
          </p:nvPr>
        </p:nvSpPr>
        <p:spPr>
          <a:xfrm>
            <a:off x="93969" y="4629150"/>
            <a:ext cx="85956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83975" lIns="83975" spcFirstLastPara="1" rIns="83975" wrap="square" tIns="839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38"/>
          <p:cNvSpPr txBox="1"/>
          <p:nvPr>
            <p:ph idx="10" type="dt"/>
          </p:nvPr>
        </p:nvSpPr>
        <p:spPr>
          <a:xfrm>
            <a:off x="6335712" y="84803"/>
            <a:ext cx="21336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38"/>
          <p:cNvSpPr txBox="1"/>
          <p:nvPr>
            <p:ph idx="12" type="sldNum"/>
          </p:nvPr>
        </p:nvSpPr>
        <p:spPr>
          <a:xfrm>
            <a:off x="8469311" y="84803"/>
            <a:ext cx="5517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75" lIns="83975" spcFirstLastPara="1" rIns="83975" wrap="square" tIns="419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9"/>
          <p:cNvSpPr txBox="1"/>
          <p:nvPr>
            <p:ph type="title"/>
          </p:nvPr>
        </p:nvSpPr>
        <p:spPr>
          <a:xfrm>
            <a:off x="457200" y="161528"/>
            <a:ext cx="8229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83975" lIns="83975" spcFirstLastPara="1" rIns="83975" wrap="square" tIns="839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FA3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3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5 Content">
  <p:cSld name="1_Title and 5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0"/>
          <p:cNvSpPr txBox="1"/>
          <p:nvPr>
            <p:ph type="title"/>
          </p:nvPr>
        </p:nvSpPr>
        <p:spPr>
          <a:xfrm>
            <a:off x="457200" y="161528"/>
            <a:ext cx="8229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83975" lIns="83975" spcFirstLastPara="1" rIns="83975" wrap="square" tIns="839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FA3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40"/>
          <p:cNvSpPr txBox="1"/>
          <p:nvPr>
            <p:ph idx="1" type="body"/>
          </p:nvPr>
        </p:nvSpPr>
        <p:spPr>
          <a:xfrm>
            <a:off x="457200" y="1200151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40"/>
          <p:cNvSpPr txBox="1"/>
          <p:nvPr>
            <p:ph idx="2" type="body"/>
          </p:nvPr>
        </p:nvSpPr>
        <p:spPr>
          <a:xfrm>
            <a:off x="457200" y="1708547"/>
            <a:ext cx="8229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40"/>
          <p:cNvSpPr txBox="1"/>
          <p:nvPr>
            <p:ph idx="3" type="body"/>
          </p:nvPr>
        </p:nvSpPr>
        <p:spPr>
          <a:xfrm>
            <a:off x="457200" y="2215754"/>
            <a:ext cx="8232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40"/>
          <p:cNvSpPr txBox="1"/>
          <p:nvPr>
            <p:ph idx="4" type="body"/>
          </p:nvPr>
        </p:nvSpPr>
        <p:spPr>
          <a:xfrm>
            <a:off x="457200" y="2800350"/>
            <a:ext cx="82296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40"/>
          <p:cNvSpPr txBox="1"/>
          <p:nvPr>
            <p:ph idx="5" type="body"/>
          </p:nvPr>
        </p:nvSpPr>
        <p:spPr>
          <a:xfrm>
            <a:off x="457200" y="3320653"/>
            <a:ext cx="8229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40"/>
          <p:cNvSpPr txBox="1"/>
          <p:nvPr>
            <p:ph idx="6" type="body"/>
          </p:nvPr>
        </p:nvSpPr>
        <p:spPr>
          <a:xfrm>
            <a:off x="457200" y="3886200"/>
            <a:ext cx="8229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■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ntent">
  <p:cSld name="Title and Two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1"/>
          <p:cNvSpPr txBox="1"/>
          <p:nvPr>
            <p:ph type="title"/>
          </p:nvPr>
        </p:nvSpPr>
        <p:spPr>
          <a:xfrm>
            <a:off x="457200" y="161528"/>
            <a:ext cx="82296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83975" lIns="83975" spcFirstLastPara="1" rIns="83975" wrap="square" tIns="839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FA3"/>
              </a:buClr>
              <a:buSzPts val="3200"/>
              <a:buFont typeface="Times New Roman"/>
              <a:buNone/>
              <a:defRPr b="1" i="0" sz="3200" u="none" cap="none" strike="noStrike">
                <a:solidFill>
                  <a:srgbClr val="007FA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41"/>
          <p:cNvSpPr txBox="1"/>
          <p:nvPr>
            <p:ph idx="1" type="body"/>
          </p:nvPr>
        </p:nvSpPr>
        <p:spPr>
          <a:xfrm>
            <a:off x="457200" y="1200150"/>
            <a:ext cx="82296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41"/>
          <p:cNvSpPr txBox="1"/>
          <p:nvPr>
            <p:ph idx="2" type="body"/>
          </p:nvPr>
        </p:nvSpPr>
        <p:spPr>
          <a:xfrm>
            <a:off x="457200" y="2971800"/>
            <a:ext cx="82296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FA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FA3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41"/>
          <p:cNvSpPr txBox="1"/>
          <p:nvPr>
            <p:ph idx="11" type="ftr"/>
          </p:nvPr>
        </p:nvSpPr>
        <p:spPr>
          <a:xfrm>
            <a:off x="93969" y="4629150"/>
            <a:ext cx="85956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83975" lIns="83975" spcFirstLastPara="1" rIns="83975" wrap="square" tIns="839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41"/>
          <p:cNvSpPr txBox="1"/>
          <p:nvPr>
            <p:ph idx="10" type="dt"/>
          </p:nvPr>
        </p:nvSpPr>
        <p:spPr>
          <a:xfrm>
            <a:off x="6335712" y="84803"/>
            <a:ext cx="21336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41"/>
          <p:cNvSpPr txBox="1"/>
          <p:nvPr>
            <p:ph idx="12" type="sldNum"/>
          </p:nvPr>
        </p:nvSpPr>
        <p:spPr>
          <a:xfrm>
            <a:off x="8469311" y="84803"/>
            <a:ext cx="5517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75" lIns="83975" spcFirstLastPara="1" rIns="83975" wrap="square" tIns="419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2"/>
          <p:cNvSpPr txBox="1"/>
          <p:nvPr>
            <p:ph type="title"/>
          </p:nvPr>
        </p:nvSpPr>
        <p:spPr>
          <a:xfrm>
            <a:off x="734339" y="-41566"/>
            <a:ext cx="76758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3000" u="none" cap="none" strike="noStrike">
                <a:solidFill>
                  <a:srgbClr val="006F3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42"/>
          <p:cNvSpPr txBox="1"/>
          <p:nvPr>
            <p:ph idx="11" type="ftr"/>
          </p:nvPr>
        </p:nvSpPr>
        <p:spPr>
          <a:xfrm>
            <a:off x="56997" y="4932007"/>
            <a:ext cx="7554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1" sz="1300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15" name="Google Shape;115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16" name="Google Shape;116;p42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3"/>
          <p:cNvSpPr txBox="1"/>
          <p:nvPr>
            <p:ph type="ctrTitle"/>
          </p:nvPr>
        </p:nvSpPr>
        <p:spPr>
          <a:xfrm>
            <a:off x="734339" y="-41566"/>
            <a:ext cx="76758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43"/>
          <p:cNvSpPr txBox="1"/>
          <p:nvPr>
            <p:ph idx="1" type="subTitle"/>
          </p:nvPr>
        </p:nvSpPr>
        <p:spPr>
          <a:xfrm>
            <a:off x="1371600" y="2880360"/>
            <a:ext cx="640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43"/>
          <p:cNvSpPr txBox="1"/>
          <p:nvPr>
            <p:ph idx="11" type="ftr"/>
          </p:nvPr>
        </p:nvSpPr>
        <p:spPr>
          <a:xfrm>
            <a:off x="56997" y="4932007"/>
            <a:ext cx="7554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1" sz="1300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1" name="Google Shape;121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2" name="Google Shape;122;p4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4"/>
          <p:cNvSpPr txBox="1"/>
          <p:nvPr/>
        </p:nvSpPr>
        <p:spPr>
          <a:xfrm>
            <a:off x="76200" y="3543299"/>
            <a:ext cx="3276600" cy="16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975" lIns="83975" spcFirstLastPara="1" rIns="83975" wrap="square" tIns="419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Organization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Email address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Phone number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4"/>
          <p:cNvSpPr txBox="1"/>
          <p:nvPr>
            <p:ph type="ctrTitle"/>
          </p:nvPr>
        </p:nvSpPr>
        <p:spPr>
          <a:xfrm>
            <a:off x="76200" y="1828800"/>
            <a:ext cx="6629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75" lIns="83975" spcFirstLastPara="1" rIns="83975" wrap="square" tIns="419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5"/>
          <p:cNvSpPr txBox="1"/>
          <p:nvPr>
            <p:ph type="title"/>
          </p:nvPr>
        </p:nvSpPr>
        <p:spPr>
          <a:xfrm>
            <a:off x="653760" y="400722"/>
            <a:ext cx="78363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3300" u="none" cap="none" strike="noStrike">
                <a:solidFill>
                  <a:srgbClr val="9966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3300" u="none" cap="none" strike="noStrike">
                <a:solidFill>
                  <a:srgbClr val="9966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3300" u="none" cap="none" strike="noStrike">
                <a:solidFill>
                  <a:srgbClr val="9966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3300" u="none" cap="none" strike="noStrike">
                <a:solidFill>
                  <a:srgbClr val="9966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3300" u="none" cap="none" strike="noStrike">
                <a:solidFill>
                  <a:srgbClr val="9966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3300" u="none" cap="none" strike="noStrike">
                <a:solidFill>
                  <a:srgbClr val="9966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3300" u="none" cap="none" strike="noStrike">
                <a:solidFill>
                  <a:srgbClr val="9966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3300" u="none" cap="none" strike="noStrike">
                <a:solidFill>
                  <a:srgbClr val="9966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3300" u="none" cap="none" strike="noStrike">
                <a:solidFill>
                  <a:srgbClr val="9966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9" name="Google Shape;129;p45"/>
          <p:cNvSpPr txBox="1"/>
          <p:nvPr>
            <p:ph idx="10" type="dt"/>
          </p:nvPr>
        </p:nvSpPr>
        <p:spPr>
          <a:xfrm>
            <a:off x="718560" y="4367979"/>
            <a:ext cx="2128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lvl="0" marR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45"/>
          <p:cNvSpPr txBox="1"/>
          <p:nvPr>
            <p:ph idx="11" type="ftr"/>
          </p:nvPr>
        </p:nvSpPr>
        <p:spPr>
          <a:xfrm>
            <a:off x="3159360" y="4367979"/>
            <a:ext cx="2897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lvl="0" marR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45"/>
          <p:cNvSpPr txBox="1"/>
          <p:nvPr>
            <p:ph idx="12" type="sldNum"/>
          </p:nvPr>
        </p:nvSpPr>
        <p:spPr>
          <a:xfrm>
            <a:off x="6360479" y="4367979"/>
            <a:ext cx="2128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/>
          <p:nvPr>
            <p:ph idx="10" type="dt"/>
          </p:nvPr>
        </p:nvSpPr>
        <p:spPr>
          <a:xfrm>
            <a:off x="6096000" y="4686301"/>
            <a:ext cx="266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" name="Google Shape;17;p35"/>
          <p:cNvSpPr txBox="1"/>
          <p:nvPr>
            <p:ph idx="11" type="ftr"/>
          </p:nvPr>
        </p:nvSpPr>
        <p:spPr>
          <a:xfrm>
            <a:off x="609601" y="4686301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" name="Google Shape;18;p35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/>
          <p:nvPr>
            <p:ph idx="10" type="dt"/>
          </p:nvPr>
        </p:nvSpPr>
        <p:spPr>
          <a:xfrm>
            <a:off x="6096000" y="4686301"/>
            <a:ext cx="266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" name="Google Shape;22;p28"/>
          <p:cNvSpPr txBox="1"/>
          <p:nvPr>
            <p:ph idx="11" type="ftr"/>
          </p:nvPr>
        </p:nvSpPr>
        <p:spPr>
          <a:xfrm>
            <a:off x="609601" y="4686301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" name="Google Shape;23;p28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28"/>
          <p:cNvSpPr txBox="1"/>
          <p:nvPr>
            <p:ph idx="1" type="body"/>
          </p:nvPr>
        </p:nvSpPr>
        <p:spPr>
          <a:xfrm>
            <a:off x="609600" y="1192181"/>
            <a:ext cx="83724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2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9"/>
          <p:cNvSpPr txBox="1"/>
          <p:nvPr/>
        </p:nvSpPr>
        <p:spPr>
          <a:xfrm>
            <a:off x="1943100" y="1200150"/>
            <a:ext cx="60579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75" lIns="83975" spcFirstLastPara="1" rIns="83975" wrap="square" tIns="41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Quest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Quest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Questrial"/>
              <a:buNone/>
            </a:pPr>
            <a:br>
              <a:rPr b="0" i="0" lang="e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2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" name="Google Shape;28;p29"/>
          <p:cNvSpPr txBox="1"/>
          <p:nvPr/>
        </p:nvSpPr>
        <p:spPr>
          <a:xfrm>
            <a:off x="1143000" y="4880200"/>
            <a:ext cx="10287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1975" lIns="83975" spcFirstLastPara="1" rIns="83975" wrap="square" tIns="41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" name="Google Shape;29;p29"/>
          <p:cNvSpPr/>
          <p:nvPr/>
        </p:nvSpPr>
        <p:spPr>
          <a:xfrm>
            <a:off x="-56" y="2343150"/>
            <a:ext cx="9144000" cy="72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1975" lIns="83975" spcFirstLastPara="1" rIns="83975" wrap="square" tIns="41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9"/>
          <p:cNvSpPr/>
          <p:nvPr/>
        </p:nvSpPr>
        <p:spPr>
          <a:xfrm>
            <a:off x="-56" y="4888631"/>
            <a:ext cx="2171400" cy="25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1975" lIns="83975" spcFirstLastPara="1" rIns="83975" wrap="square" tIns="41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1" name="Google Shape;31;p29"/>
          <p:cNvSpPr txBox="1"/>
          <p:nvPr>
            <p:ph idx="1" type="subTitle"/>
          </p:nvPr>
        </p:nvSpPr>
        <p:spPr>
          <a:xfrm>
            <a:off x="-56" y="3296738"/>
            <a:ext cx="91440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9"/>
          <p:cNvSpPr txBox="1"/>
          <p:nvPr>
            <p:ph type="title"/>
          </p:nvPr>
        </p:nvSpPr>
        <p:spPr>
          <a:xfrm>
            <a:off x="-56" y="2366438"/>
            <a:ext cx="91440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29"/>
          <p:cNvSpPr/>
          <p:nvPr/>
        </p:nvSpPr>
        <p:spPr>
          <a:xfrm>
            <a:off x="2249944" y="4888631"/>
            <a:ext cx="6894000" cy="25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1975" lIns="83975" spcFirstLastPara="1" rIns="83975" wrap="square" tIns="41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4" name="Google Shape;3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0"/>
          <p:cNvSpPr txBox="1"/>
          <p:nvPr>
            <p:ph idx="1" type="body"/>
          </p:nvPr>
        </p:nvSpPr>
        <p:spPr>
          <a:xfrm>
            <a:off x="609600" y="1192175"/>
            <a:ext cx="388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2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30"/>
          <p:cNvSpPr txBox="1"/>
          <p:nvPr>
            <p:ph idx="2" type="body"/>
          </p:nvPr>
        </p:nvSpPr>
        <p:spPr>
          <a:xfrm>
            <a:off x="4844901" y="1192175"/>
            <a:ext cx="388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2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30"/>
          <p:cNvSpPr txBox="1"/>
          <p:nvPr>
            <p:ph type="title"/>
          </p:nvPr>
        </p:nvSpPr>
        <p:spPr>
          <a:xfrm>
            <a:off x="609600" y="9825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. Image Space on Right">
  <p:cSld name="OBJECT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/>
          <p:nvPr>
            <p:ph idx="10" type="dt"/>
          </p:nvPr>
        </p:nvSpPr>
        <p:spPr>
          <a:xfrm>
            <a:off x="6096000" y="4686301"/>
            <a:ext cx="266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2" name="Google Shape;42;p31"/>
          <p:cNvSpPr txBox="1"/>
          <p:nvPr>
            <p:ph idx="11" type="ftr"/>
          </p:nvPr>
        </p:nvSpPr>
        <p:spPr>
          <a:xfrm>
            <a:off x="609601" y="4686301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3" name="Google Shape;43;p31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31"/>
          <p:cNvSpPr txBox="1"/>
          <p:nvPr>
            <p:ph idx="1" type="body"/>
          </p:nvPr>
        </p:nvSpPr>
        <p:spPr>
          <a:xfrm>
            <a:off x="609600" y="1192181"/>
            <a:ext cx="41979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2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. Image Space on Left">
  <p:cSld name="OBJECT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2"/>
          <p:cNvSpPr txBox="1"/>
          <p:nvPr>
            <p:ph idx="11" type="ftr"/>
          </p:nvPr>
        </p:nvSpPr>
        <p:spPr>
          <a:xfrm>
            <a:off x="609601" y="4686301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8" name="Google Shape;48;p32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32"/>
          <p:cNvSpPr txBox="1"/>
          <p:nvPr>
            <p:ph idx="1" type="body"/>
          </p:nvPr>
        </p:nvSpPr>
        <p:spPr>
          <a:xfrm>
            <a:off x="4203281" y="1164000"/>
            <a:ext cx="4673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2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3"/>
          <p:cNvSpPr txBox="1"/>
          <p:nvPr>
            <p:ph idx="1" type="body"/>
          </p:nvPr>
        </p:nvSpPr>
        <p:spPr>
          <a:xfrm>
            <a:off x="609600" y="1828800"/>
            <a:ext cx="38862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2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33"/>
          <p:cNvSpPr txBox="1"/>
          <p:nvPr>
            <p:ph idx="2" type="body"/>
          </p:nvPr>
        </p:nvSpPr>
        <p:spPr>
          <a:xfrm>
            <a:off x="4800600" y="1828800"/>
            <a:ext cx="38862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2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33"/>
          <p:cNvSpPr txBox="1"/>
          <p:nvPr>
            <p:ph idx="3" type="body"/>
          </p:nvPr>
        </p:nvSpPr>
        <p:spPr>
          <a:xfrm>
            <a:off x="609600" y="1314450"/>
            <a:ext cx="3886200" cy="48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■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33"/>
          <p:cNvSpPr txBox="1"/>
          <p:nvPr>
            <p:ph idx="4" type="body"/>
          </p:nvPr>
        </p:nvSpPr>
        <p:spPr>
          <a:xfrm>
            <a:off x="4800713" y="1314450"/>
            <a:ext cx="3886200" cy="48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⬜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■"/>
              <a:defRPr b="0" i="0" sz="2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2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▪"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Char char="▪"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Noto Sans Symbols"/>
              <a:buChar char="▪"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Noto Sans Symbols"/>
              <a:buChar char="▪"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6" name="Google Shape;56;p33"/>
          <p:cNvSpPr txBox="1"/>
          <p:nvPr>
            <p:ph idx="10" type="dt"/>
          </p:nvPr>
        </p:nvSpPr>
        <p:spPr>
          <a:xfrm>
            <a:off x="6096000" y="4686301"/>
            <a:ext cx="266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7" name="Google Shape;57;p33"/>
          <p:cNvSpPr txBox="1"/>
          <p:nvPr>
            <p:ph idx="11" type="ftr"/>
          </p:nvPr>
        </p:nvSpPr>
        <p:spPr>
          <a:xfrm>
            <a:off x="609601" y="4686301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8" name="Google Shape;58;p33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ocks">
  <p:cSld name="TWO_OBJECTS_WITH_TEXT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4"/>
          <p:cNvSpPr txBox="1"/>
          <p:nvPr>
            <p:ph idx="1" type="body"/>
          </p:nvPr>
        </p:nvSpPr>
        <p:spPr>
          <a:xfrm>
            <a:off x="609600" y="1520100"/>
            <a:ext cx="3886200" cy="48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2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34"/>
          <p:cNvSpPr txBox="1"/>
          <p:nvPr>
            <p:ph idx="2" type="body"/>
          </p:nvPr>
        </p:nvSpPr>
        <p:spPr>
          <a:xfrm>
            <a:off x="4800600" y="3672450"/>
            <a:ext cx="3886200" cy="48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⬜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■"/>
              <a:defRPr b="0" i="0" sz="2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2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▪"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Char char="▪"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Noto Sans Symbols"/>
              <a:buChar char="▪"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Noto Sans Symbols"/>
              <a:buChar char="▪"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3" name="Google Shape;63;p34"/>
          <p:cNvSpPr txBox="1"/>
          <p:nvPr>
            <p:ph idx="10" type="dt"/>
          </p:nvPr>
        </p:nvSpPr>
        <p:spPr>
          <a:xfrm>
            <a:off x="6096000" y="4686301"/>
            <a:ext cx="266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4" name="Google Shape;64;p34"/>
          <p:cNvSpPr txBox="1"/>
          <p:nvPr>
            <p:ph idx="11" type="ftr"/>
          </p:nvPr>
        </p:nvSpPr>
        <p:spPr>
          <a:xfrm>
            <a:off x="609601" y="4686301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5" name="Google Shape;65;p34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34"/>
          <p:cNvSpPr txBox="1"/>
          <p:nvPr>
            <p:ph idx="3" type="body"/>
          </p:nvPr>
        </p:nvSpPr>
        <p:spPr>
          <a:xfrm>
            <a:off x="609600" y="2224331"/>
            <a:ext cx="3886200" cy="48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2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34"/>
          <p:cNvSpPr txBox="1"/>
          <p:nvPr>
            <p:ph idx="4" type="body"/>
          </p:nvPr>
        </p:nvSpPr>
        <p:spPr>
          <a:xfrm>
            <a:off x="609600" y="2928563"/>
            <a:ext cx="3886200" cy="48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2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34"/>
          <p:cNvSpPr txBox="1"/>
          <p:nvPr>
            <p:ph idx="5" type="body"/>
          </p:nvPr>
        </p:nvSpPr>
        <p:spPr>
          <a:xfrm>
            <a:off x="609600" y="3672441"/>
            <a:ext cx="3886200" cy="48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⬜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■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2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Arial"/>
              <a:buChar char="▪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34"/>
          <p:cNvSpPr txBox="1"/>
          <p:nvPr>
            <p:ph idx="6" type="body"/>
          </p:nvPr>
        </p:nvSpPr>
        <p:spPr>
          <a:xfrm>
            <a:off x="4800600" y="2931750"/>
            <a:ext cx="3886200" cy="48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⬜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■"/>
              <a:defRPr b="0" i="0" sz="2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2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▪"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Char char="▪"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Noto Sans Symbols"/>
              <a:buChar char="▪"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Noto Sans Symbols"/>
              <a:buChar char="▪"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0" name="Google Shape;70;p34"/>
          <p:cNvSpPr txBox="1"/>
          <p:nvPr>
            <p:ph idx="7" type="body"/>
          </p:nvPr>
        </p:nvSpPr>
        <p:spPr>
          <a:xfrm>
            <a:off x="4800600" y="2225925"/>
            <a:ext cx="3886200" cy="48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⬜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■"/>
              <a:defRPr b="0" i="0" sz="2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2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▪"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Char char="▪"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Noto Sans Symbols"/>
              <a:buChar char="▪"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Noto Sans Symbols"/>
              <a:buChar char="▪"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1" name="Google Shape;71;p34"/>
          <p:cNvSpPr txBox="1"/>
          <p:nvPr>
            <p:ph idx="8" type="body"/>
          </p:nvPr>
        </p:nvSpPr>
        <p:spPr>
          <a:xfrm>
            <a:off x="4800600" y="1520100"/>
            <a:ext cx="3886200" cy="48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⬜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■"/>
              <a:defRPr b="0" i="0" sz="2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ts val="14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ts val="12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▪"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Char char="▪"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Noto Sans Symbols"/>
              <a:buChar char="▪"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Noto Sans Symbols"/>
              <a:buChar char="▪"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2" name="Google Shape;7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idx="10" type="dt"/>
          </p:nvPr>
        </p:nvSpPr>
        <p:spPr>
          <a:xfrm>
            <a:off x="6096000" y="4686301"/>
            <a:ext cx="266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1" type="ftr"/>
          </p:nvPr>
        </p:nvSpPr>
        <p:spPr>
          <a:xfrm>
            <a:off x="609601" y="4686301"/>
            <a:ext cx="542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1.jpg"/><Relationship Id="rId5" Type="http://schemas.openxmlformats.org/officeDocument/2006/relationships/image" Target="../media/image3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jpg"/><Relationship Id="rId4" Type="http://schemas.openxmlformats.org/officeDocument/2006/relationships/image" Target="../media/image3.png"/><Relationship Id="rId5" Type="http://schemas.openxmlformats.org/officeDocument/2006/relationships/image" Target="../media/image3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g"/><Relationship Id="rId4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comments" Target="../comments/comment1.xml"/><Relationship Id="rId4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/>
          <p:nvPr>
            <p:ph type="ctrTitle"/>
          </p:nvPr>
        </p:nvSpPr>
        <p:spPr>
          <a:xfrm>
            <a:off x="212700" y="966900"/>
            <a:ext cx="87186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83975" lIns="83975" spcFirstLastPara="1" rIns="83975" wrap="square" tIns="839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24 SD2 Schaeffler Group 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Camera Stamping Phase 2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"/>
          <p:cNvSpPr txBox="1"/>
          <p:nvPr>
            <p:ph idx="1" type="subTitle"/>
          </p:nvPr>
        </p:nvSpPr>
        <p:spPr>
          <a:xfrm>
            <a:off x="1142850" y="3589075"/>
            <a:ext cx="68583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Authors: Joshua Ayers (CPE), Alexander Bussard (MET), Slade Garraghty (MEGR), Aiden Lamar (CPE), Steven Medrano (EEGR)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Mentor: Ms. Nan BouSaba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Industry supporter: Mr. Alex Perry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1"/>
          <p:cNvSpPr txBox="1"/>
          <p:nvPr/>
        </p:nvSpPr>
        <p:spPr>
          <a:xfrm>
            <a:off x="53100" y="2229550"/>
            <a:ext cx="90378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" sz="3800">
                <a:latin typeface="Times New Roman"/>
                <a:ea typeface="Times New Roman"/>
                <a:cs typeface="Times New Roman"/>
                <a:sym typeface="Times New Roman"/>
              </a:rPr>
              <a:t>Project</a:t>
            </a:r>
            <a:r>
              <a:rPr b="1" i="0" lang="en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3800">
                <a:latin typeface="Times New Roman"/>
                <a:ea typeface="Times New Roman"/>
                <a:cs typeface="Times New Roman"/>
                <a:sym typeface="Times New Roman"/>
              </a:rPr>
              <a:t>Status</a:t>
            </a:r>
            <a:r>
              <a:rPr b="1" i="0" lang="en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Review P</a:t>
            </a:r>
            <a:r>
              <a:rPr b="1" lang="en" sz="38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1" i="0" lang="en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endParaRPr b="1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" sz="38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0" lang="en" sz="3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/15/202</a:t>
            </a:r>
            <a:r>
              <a:rPr b="1" lang="en" sz="38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0fd16f2ff_1_116"/>
          <p:cNvSpPr txBox="1"/>
          <p:nvPr>
            <p:ph type="title"/>
          </p:nvPr>
        </p:nvSpPr>
        <p:spPr>
          <a:xfrm>
            <a:off x="528600" y="60650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Prototype Assembly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Google Shape;226;g280fd16f2ff_1_116"/>
          <p:cNvPicPr preferRelativeResize="0"/>
          <p:nvPr/>
        </p:nvPicPr>
        <p:blipFill rotWithShape="1">
          <a:blip r:embed="rId3">
            <a:alphaModFix/>
          </a:blip>
          <a:srcRect b="0" l="13902" r="24935" t="0"/>
          <a:stretch/>
        </p:blipFill>
        <p:spPr>
          <a:xfrm>
            <a:off x="3342675" y="1166898"/>
            <a:ext cx="2402923" cy="2209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80fd16f2ff_1_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g280fd16f2ff_1_116"/>
          <p:cNvSpPr txBox="1"/>
          <p:nvPr/>
        </p:nvSpPr>
        <p:spPr>
          <a:xfrm>
            <a:off x="8386100" y="811375"/>
            <a:ext cx="49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[4]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g280fd16f2ff_1_116"/>
          <p:cNvPicPr preferRelativeResize="0"/>
          <p:nvPr/>
        </p:nvPicPr>
        <p:blipFill rotWithShape="1">
          <a:blip r:embed="rId4">
            <a:alphaModFix/>
          </a:blip>
          <a:srcRect b="0" l="5348" r="27288" t="0"/>
          <a:stretch/>
        </p:blipFill>
        <p:spPr>
          <a:xfrm>
            <a:off x="456900" y="1166900"/>
            <a:ext cx="2718423" cy="22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80fd16f2ff_1_116"/>
          <p:cNvPicPr preferRelativeResize="0"/>
          <p:nvPr/>
        </p:nvPicPr>
        <p:blipFill rotWithShape="1">
          <a:blip r:embed="rId5">
            <a:alphaModFix/>
          </a:blip>
          <a:srcRect b="0" l="0" r="11174" t="19871"/>
          <a:stretch/>
        </p:blipFill>
        <p:spPr>
          <a:xfrm>
            <a:off x="5873850" y="1166900"/>
            <a:ext cx="3075630" cy="156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29b6456d1e8_0_35"/>
          <p:cNvPicPr preferRelativeResize="0"/>
          <p:nvPr/>
        </p:nvPicPr>
        <p:blipFill rotWithShape="1">
          <a:blip r:embed="rId3">
            <a:alphaModFix/>
          </a:blip>
          <a:srcRect b="8700" l="0" r="0" t="5828"/>
          <a:stretch/>
        </p:blipFill>
        <p:spPr>
          <a:xfrm>
            <a:off x="0" y="820725"/>
            <a:ext cx="9144000" cy="3899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9b6456d1e8_0_35"/>
          <p:cNvSpPr txBox="1"/>
          <p:nvPr>
            <p:ph type="title"/>
          </p:nvPr>
        </p:nvSpPr>
        <p:spPr>
          <a:xfrm>
            <a:off x="528600" y="60650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Hinging Mechanism Design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g29b6456d1e8_0_35"/>
          <p:cNvSpPr txBox="1"/>
          <p:nvPr/>
        </p:nvSpPr>
        <p:spPr>
          <a:xfrm>
            <a:off x="242125" y="1298325"/>
            <a:ext cx="1427100" cy="5742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Nema 17 Stepper Motor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g29b6456d1e8_0_35"/>
          <p:cNvSpPr txBox="1"/>
          <p:nvPr/>
        </p:nvSpPr>
        <p:spPr>
          <a:xfrm>
            <a:off x="2108475" y="1237000"/>
            <a:ext cx="924600" cy="5451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rgbClr val="D8B2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Plate (Rotating)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g29b6456d1e8_0_35"/>
          <p:cNvSpPr txBox="1"/>
          <p:nvPr/>
        </p:nvSpPr>
        <p:spPr>
          <a:xfrm>
            <a:off x="7768500" y="1448125"/>
            <a:ext cx="1294500" cy="5742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Bottom Plate (Stationary)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g29b6456d1e8_0_35"/>
          <p:cNvSpPr txBox="1"/>
          <p:nvPr/>
        </p:nvSpPr>
        <p:spPr>
          <a:xfrm>
            <a:off x="203950" y="4423150"/>
            <a:ext cx="1427100" cy="5742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Motor Mounting Bracket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g29b6456d1e8_0_35"/>
          <p:cNvSpPr txBox="1"/>
          <p:nvPr/>
        </p:nvSpPr>
        <p:spPr>
          <a:xfrm>
            <a:off x="6663150" y="4145775"/>
            <a:ext cx="1294500" cy="5742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rgbClr val="D8B2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Resting Plate Bracket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g29b6456d1e8_0_35"/>
          <p:cNvSpPr txBox="1"/>
          <p:nvPr/>
        </p:nvSpPr>
        <p:spPr>
          <a:xfrm>
            <a:off x="3473750" y="4603750"/>
            <a:ext cx="1346700" cy="3936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rgbClr val="D8B2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Mounting Plate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3" name="Google Shape;243;g29b6456d1e8_0_35"/>
          <p:cNvCxnSpPr/>
          <p:nvPr/>
        </p:nvCxnSpPr>
        <p:spPr>
          <a:xfrm>
            <a:off x="441050" y="1863450"/>
            <a:ext cx="175200" cy="657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4" name="Google Shape;244;g29b6456d1e8_0_35"/>
          <p:cNvCxnSpPr>
            <a:stCxn id="238" idx="2"/>
          </p:cNvCxnSpPr>
          <p:nvPr/>
        </p:nvCxnSpPr>
        <p:spPr>
          <a:xfrm>
            <a:off x="2570775" y="1782100"/>
            <a:ext cx="585600" cy="47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5" name="Google Shape;245;g29b6456d1e8_0_35"/>
          <p:cNvCxnSpPr/>
          <p:nvPr/>
        </p:nvCxnSpPr>
        <p:spPr>
          <a:xfrm flipH="1">
            <a:off x="7398500" y="1841725"/>
            <a:ext cx="437400" cy="24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6" name="Google Shape;246;g29b6456d1e8_0_35"/>
          <p:cNvCxnSpPr>
            <a:stCxn id="241" idx="1"/>
          </p:cNvCxnSpPr>
          <p:nvPr/>
        </p:nvCxnSpPr>
        <p:spPr>
          <a:xfrm rot="10800000">
            <a:off x="5935050" y="3887775"/>
            <a:ext cx="728100" cy="54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7" name="Google Shape;247;g29b6456d1e8_0_35"/>
          <p:cNvCxnSpPr>
            <a:stCxn id="242" idx="1"/>
          </p:cNvCxnSpPr>
          <p:nvPr/>
        </p:nvCxnSpPr>
        <p:spPr>
          <a:xfrm rot="10800000">
            <a:off x="3033050" y="4391650"/>
            <a:ext cx="440700" cy="408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8" name="Google Shape;248;g29b6456d1e8_0_35"/>
          <p:cNvCxnSpPr/>
          <p:nvPr/>
        </p:nvCxnSpPr>
        <p:spPr>
          <a:xfrm flipH="1" rot="10800000">
            <a:off x="1113100" y="3764950"/>
            <a:ext cx="177900" cy="65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9" name="Google Shape;249;g29b6456d1e8_0_35"/>
          <p:cNvSpPr txBox="1"/>
          <p:nvPr/>
        </p:nvSpPr>
        <p:spPr>
          <a:xfrm>
            <a:off x="3393375" y="899600"/>
            <a:ext cx="1294500" cy="393600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Needle Bearing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0" name="Google Shape;250;g29b6456d1e8_0_35"/>
          <p:cNvCxnSpPr>
            <a:stCxn id="249" idx="2"/>
          </p:cNvCxnSpPr>
          <p:nvPr/>
        </p:nvCxnSpPr>
        <p:spPr>
          <a:xfrm flipH="1">
            <a:off x="3884625" y="1293200"/>
            <a:ext cx="156000" cy="68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1" name="Google Shape;251;g29b6456d1e8_0_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g29b6456d1e8_0_35"/>
          <p:cNvSpPr txBox="1"/>
          <p:nvPr/>
        </p:nvSpPr>
        <p:spPr>
          <a:xfrm>
            <a:off x="8011650" y="820725"/>
            <a:ext cx="49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[5]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8ce88de0c_0_2"/>
          <p:cNvSpPr txBox="1"/>
          <p:nvPr>
            <p:ph type="title"/>
          </p:nvPr>
        </p:nvSpPr>
        <p:spPr>
          <a:xfrm>
            <a:off x="528600" y="60650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Hinging Mechanism </a:t>
            </a: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Iteration</a:t>
            </a: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g298ce88de0c_0_2"/>
          <p:cNvSpPr txBox="1"/>
          <p:nvPr>
            <p:ph idx="1" type="body"/>
          </p:nvPr>
        </p:nvSpPr>
        <p:spPr>
          <a:xfrm>
            <a:off x="289025" y="551777"/>
            <a:ext cx="83724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◻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COM above Gantry Plate of V-Slot Actuator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◻"/>
            </a:pPr>
            <a:r>
              <a:rPr lang="en" sz="2200" u="sng">
                <a:latin typeface="Times New Roman"/>
                <a:ea typeface="Times New Roman"/>
                <a:cs typeface="Times New Roman"/>
                <a:sym typeface="Times New Roman"/>
              </a:rPr>
              <a:t>Total Mass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: 2.45 lbs.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◻"/>
            </a:pPr>
            <a:r>
              <a:rPr lang="en" sz="2200" u="sng">
                <a:latin typeface="Times New Roman"/>
                <a:ea typeface="Times New Roman"/>
                <a:cs typeface="Times New Roman"/>
                <a:sym typeface="Times New Roman"/>
              </a:rPr>
              <a:t>Safety Factor of Motor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: 4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◻"/>
            </a:pPr>
            <a:r>
              <a:rPr lang="en" sz="2200" u="sng">
                <a:latin typeface="Times New Roman"/>
                <a:ea typeface="Times New Roman"/>
                <a:cs typeface="Times New Roman"/>
                <a:sym typeface="Times New Roman"/>
              </a:rPr>
              <a:t>Life of Motor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: 1.15 years (24/7) or 400,000 cycles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◻"/>
            </a:pPr>
            <a:r>
              <a:rPr lang="en" sz="2200" u="sng">
                <a:latin typeface="Times New Roman"/>
                <a:ea typeface="Times New Roman"/>
                <a:cs typeface="Times New Roman"/>
                <a:sym typeface="Times New Roman"/>
              </a:rPr>
              <a:t>Life of Hinging Plate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: 1.5 years (24/7) or 380,000 cycles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g298ce88de0c_0_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g298ce88de0c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925" y="2938575"/>
            <a:ext cx="2746841" cy="20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98ce88de0c_0_2"/>
          <p:cNvSpPr txBox="1"/>
          <p:nvPr/>
        </p:nvSpPr>
        <p:spPr>
          <a:xfrm>
            <a:off x="3166775" y="2986300"/>
            <a:ext cx="45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[6]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g298ce88de0c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698" y="1111475"/>
            <a:ext cx="3591224" cy="20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7c70b463a_0_0"/>
          <p:cNvSpPr txBox="1"/>
          <p:nvPr>
            <p:ph type="title"/>
          </p:nvPr>
        </p:nvSpPr>
        <p:spPr>
          <a:xfrm>
            <a:off x="609600" y="129625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Camera Details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g287c70b463a_0_0"/>
          <p:cNvSpPr txBox="1"/>
          <p:nvPr/>
        </p:nvSpPr>
        <p:spPr>
          <a:xfrm>
            <a:off x="177300" y="970925"/>
            <a:ext cx="5089800" cy="3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VS-L500MX Camera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Char char="◻"/>
            </a:pP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Camera parts list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imes New Roman"/>
              <a:buChar char="◻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Keyence VS series AI Camera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imes New Roman"/>
              <a:buChar char="◻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Vision System Camera Cable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imes New Roman"/>
              <a:buChar char="◻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Lighting Controller-Vision System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imes New Roman"/>
              <a:buChar char="◻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LED Lighting for Vision System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Char char="◻"/>
            </a:pP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Coding Camera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imes New Roman"/>
              <a:buChar char="◻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VS Creator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g287c70b463a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g287c70b463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4175" y="1129675"/>
            <a:ext cx="4239099" cy="2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87c70b463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4375" y="3117225"/>
            <a:ext cx="1746010" cy="1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87c70b463a_0_0"/>
          <p:cNvSpPr txBox="1"/>
          <p:nvPr/>
        </p:nvSpPr>
        <p:spPr>
          <a:xfrm>
            <a:off x="8494675" y="1410300"/>
            <a:ext cx="49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[13]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287c70b463a_0_0"/>
          <p:cNvSpPr txBox="1"/>
          <p:nvPr/>
        </p:nvSpPr>
        <p:spPr>
          <a:xfrm>
            <a:off x="4627650" y="4540900"/>
            <a:ext cx="49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[14]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b54d8b01e8_0_35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actuator construction</a:t>
            </a:r>
            <a:endParaRPr/>
          </a:p>
        </p:txBody>
      </p:sp>
      <p:sp>
        <p:nvSpPr>
          <p:cNvPr id="279" name="Google Shape;279;g2b54d8b01e8_0_35"/>
          <p:cNvSpPr txBox="1"/>
          <p:nvPr>
            <p:ph idx="1" type="body"/>
          </p:nvPr>
        </p:nvSpPr>
        <p:spPr>
          <a:xfrm>
            <a:off x="485750" y="1344900"/>
            <a:ext cx="3770700" cy="2792700"/>
          </a:xfrm>
          <a:prstGeom prst="rect">
            <a:avLst/>
          </a:prstGeom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-336550" lvl="0" marL="457200" rtl="0" algn="l">
              <a:spcBef>
                <a:spcPts val="7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As of 1/23/24 we were able to </a:t>
            </a:r>
            <a:r>
              <a:rPr lang="en" sz="1700"/>
              <a:t>acquire</a:t>
            </a:r>
            <a:r>
              <a:rPr lang="en" sz="1700"/>
              <a:t> and assemble the linear actuators within the next day.</a:t>
            </a:r>
            <a:endParaRPr sz="1700"/>
          </a:p>
        </p:txBody>
      </p:sp>
      <p:pic>
        <p:nvPicPr>
          <p:cNvPr id="280" name="Google Shape;280;g2b54d8b01e8_0_35"/>
          <p:cNvPicPr preferRelativeResize="0"/>
          <p:nvPr/>
        </p:nvPicPr>
        <p:blipFill rotWithShape="1">
          <a:blip r:embed="rId3">
            <a:alphaModFix/>
          </a:blip>
          <a:srcRect b="14155" l="0" r="16135" t="0"/>
          <a:stretch/>
        </p:blipFill>
        <p:spPr>
          <a:xfrm>
            <a:off x="5034650" y="927675"/>
            <a:ext cx="3739300" cy="215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b54d8b01e8_0_35"/>
          <p:cNvPicPr preferRelativeResize="0"/>
          <p:nvPr/>
        </p:nvPicPr>
        <p:blipFill rotWithShape="1">
          <a:blip r:embed="rId4">
            <a:alphaModFix/>
          </a:blip>
          <a:srcRect b="19004" l="0" r="0" t="29340"/>
          <a:stretch/>
        </p:blipFill>
        <p:spPr>
          <a:xfrm>
            <a:off x="6291875" y="3283000"/>
            <a:ext cx="2751251" cy="142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b54d8b01e8_0_35"/>
          <p:cNvPicPr preferRelativeResize="0"/>
          <p:nvPr/>
        </p:nvPicPr>
        <p:blipFill rotWithShape="1">
          <a:blip r:embed="rId5">
            <a:alphaModFix/>
          </a:blip>
          <a:srcRect b="0" l="26932" r="26696" t="11551"/>
          <a:stretch/>
        </p:blipFill>
        <p:spPr>
          <a:xfrm>
            <a:off x="4380300" y="3167975"/>
            <a:ext cx="1655849" cy="177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b54d8b01e8_0_30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construction</a:t>
            </a:r>
            <a:endParaRPr/>
          </a:p>
        </p:txBody>
      </p:sp>
      <p:sp>
        <p:nvSpPr>
          <p:cNvPr id="288" name="Google Shape;288;g2b54d8b01e8_0_30"/>
          <p:cNvSpPr txBox="1"/>
          <p:nvPr>
            <p:ph idx="1" type="body"/>
          </p:nvPr>
        </p:nvSpPr>
        <p:spPr>
          <a:xfrm>
            <a:off x="609600" y="1192175"/>
            <a:ext cx="4285500" cy="2792700"/>
          </a:xfrm>
          <a:prstGeom prst="rect">
            <a:avLst/>
          </a:prstGeom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-336550" lvl="0" marL="457200" rtl="0" algn="l">
              <a:spcBef>
                <a:spcPts val="7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80-20 Railing was </a:t>
            </a:r>
            <a:r>
              <a:rPr lang="en" sz="1700"/>
              <a:t>acquired 1/25/24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Joinery for the 80-20 was acquired on 1/29/24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80-20 was measured, cut, and assembled on 1/31/24 to provide the base seen on the right</a:t>
            </a:r>
            <a:endParaRPr sz="1700"/>
          </a:p>
        </p:txBody>
      </p:sp>
      <p:pic>
        <p:nvPicPr>
          <p:cNvPr id="289" name="Google Shape;289;g2b54d8b01e8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800" y="888650"/>
            <a:ext cx="3944100" cy="221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b54d8b01e8_0_30"/>
          <p:cNvPicPr preferRelativeResize="0"/>
          <p:nvPr/>
        </p:nvPicPr>
        <p:blipFill rotWithShape="1">
          <a:blip r:embed="rId4">
            <a:alphaModFix/>
          </a:blip>
          <a:srcRect b="0" l="8168" r="24486" t="0"/>
          <a:stretch/>
        </p:blipFill>
        <p:spPr>
          <a:xfrm>
            <a:off x="7007300" y="3155325"/>
            <a:ext cx="2088602" cy="174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b54d8b01e8_0_30"/>
          <p:cNvPicPr preferRelativeResize="0"/>
          <p:nvPr/>
        </p:nvPicPr>
        <p:blipFill rotWithShape="1">
          <a:blip r:embed="rId5">
            <a:alphaModFix/>
          </a:blip>
          <a:srcRect b="0" l="9111" r="31144" t="0"/>
          <a:stretch/>
        </p:blipFill>
        <p:spPr>
          <a:xfrm>
            <a:off x="5151800" y="3155325"/>
            <a:ext cx="1812275" cy="170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b5898436a6_0_6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Brush </a:t>
            </a:r>
            <a:endParaRPr/>
          </a:p>
        </p:txBody>
      </p:sp>
      <p:sp>
        <p:nvSpPr>
          <p:cNvPr id="297" name="Google Shape;297;g2b5898436a6_0_6"/>
          <p:cNvSpPr txBox="1"/>
          <p:nvPr>
            <p:ph idx="1" type="body"/>
          </p:nvPr>
        </p:nvSpPr>
        <p:spPr>
          <a:xfrm>
            <a:off x="218450" y="1229475"/>
            <a:ext cx="3033900" cy="2894400"/>
          </a:xfrm>
          <a:prstGeom prst="rect">
            <a:avLst/>
          </a:prstGeom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Debris brush was </a:t>
            </a:r>
            <a:r>
              <a:rPr lang="en"/>
              <a:t>acquired</a:t>
            </a:r>
            <a:r>
              <a:rPr lang="en"/>
              <a:t> and added after the base was coomplete </a:t>
            </a:r>
            <a:endParaRPr/>
          </a:p>
        </p:txBody>
      </p:sp>
      <p:pic>
        <p:nvPicPr>
          <p:cNvPr id="298" name="Google Shape;298;g2b5898436a6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823" y="1229475"/>
            <a:ext cx="5145600" cy="28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80fd16f2ff_1_50"/>
          <p:cNvSpPr txBox="1"/>
          <p:nvPr>
            <p:ph type="title"/>
          </p:nvPr>
        </p:nvSpPr>
        <p:spPr>
          <a:xfrm>
            <a:off x="528600" y="60650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Camera Mounting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g280fd16f2ff_1_50"/>
          <p:cNvSpPr txBox="1"/>
          <p:nvPr/>
        </p:nvSpPr>
        <p:spPr>
          <a:xfrm>
            <a:off x="8321250" y="43241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[15]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280fd16f2ff_1_50"/>
          <p:cNvSpPr txBox="1"/>
          <p:nvPr/>
        </p:nvSpPr>
        <p:spPr>
          <a:xfrm>
            <a:off x="466350" y="972350"/>
            <a:ext cx="5377800" cy="3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Char char="◻"/>
            </a:pP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Camera must be 200mm above plate.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Char char="◻"/>
            </a:pP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Camera and lighting fixture must be mounted separately.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Char char="◻"/>
            </a:pPr>
            <a:r>
              <a:rPr b="0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Camera will be mounted to either 80x20 or a swivel mount, pending more information from Keyence.	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g280fd16f2ff_1_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g280fd16f2ff_1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7675" y="987975"/>
            <a:ext cx="2533576" cy="3761875"/>
          </a:xfrm>
          <a:prstGeom prst="rect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54d8b01e8_0_7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b54d8b01e8_0_7"/>
          <p:cNvSpPr txBox="1"/>
          <p:nvPr>
            <p:ph idx="1" type="body"/>
          </p:nvPr>
        </p:nvSpPr>
        <p:spPr>
          <a:xfrm>
            <a:off x="609600" y="1192181"/>
            <a:ext cx="8372400" cy="2792700"/>
          </a:xfrm>
          <a:prstGeom prst="rect">
            <a:avLst/>
          </a:prstGeom>
        </p:spPr>
        <p:txBody>
          <a:bodyPr anchorCtr="0" anchor="ctr" bIns="83975" lIns="83975" spcFirstLastPara="1" rIns="83975" wrap="square" tIns="83975">
            <a:noAutofit/>
          </a:bodyPr>
          <a:lstStyle/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COVER MEETING WITH </a:t>
            </a:r>
            <a:r>
              <a:rPr lang="en"/>
              <a:t>AUDREY</a:t>
            </a:r>
            <a:r>
              <a:rPr lang="en"/>
              <a:t> HERE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b54d8b01e8_0_0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b54d8b01e8_0_0"/>
          <p:cNvSpPr txBox="1"/>
          <p:nvPr>
            <p:ph idx="1" type="body"/>
          </p:nvPr>
        </p:nvSpPr>
        <p:spPr>
          <a:xfrm>
            <a:off x="609600" y="1192181"/>
            <a:ext cx="8372400" cy="2792700"/>
          </a:xfrm>
          <a:prstGeom prst="rect">
            <a:avLst/>
          </a:prstGeom>
        </p:spPr>
        <p:txBody>
          <a:bodyPr anchorCtr="0" anchor="ctr" bIns="83975" lIns="83975" spcFirstLastPara="1" rIns="83975" wrap="square" tIns="83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Software and control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9b0efa4ee_0_29"/>
          <p:cNvSpPr/>
          <p:nvPr/>
        </p:nvSpPr>
        <p:spPr>
          <a:xfrm flipH="1">
            <a:off x="628617" y="1417684"/>
            <a:ext cx="1068000" cy="801000"/>
          </a:xfrm>
          <a:prstGeom prst="parallelogram">
            <a:avLst>
              <a:gd fmla="val 2904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b" bIns="34275" lIns="68575" spcFirstLastPara="1" rIns="68575" wrap="square" tIns="582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299b0efa4ee_0_29"/>
          <p:cNvSpPr/>
          <p:nvPr/>
        </p:nvSpPr>
        <p:spPr>
          <a:xfrm flipH="1">
            <a:off x="628617" y="2513470"/>
            <a:ext cx="1068000" cy="801000"/>
          </a:xfrm>
          <a:prstGeom prst="parallelogram">
            <a:avLst>
              <a:gd fmla="val 2904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b" bIns="34275" lIns="68575" spcFirstLastPara="1" rIns="68575" wrap="square" tIns="582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299b0efa4ee_0_29"/>
          <p:cNvSpPr/>
          <p:nvPr/>
        </p:nvSpPr>
        <p:spPr>
          <a:xfrm flipH="1">
            <a:off x="628617" y="3609256"/>
            <a:ext cx="1068000" cy="801000"/>
          </a:xfrm>
          <a:prstGeom prst="parallelogram">
            <a:avLst>
              <a:gd fmla="val 2904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b" bIns="34275" lIns="68575" spcFirstLastPara="1" rIns="68575" wrap="square" tIns="582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g299b0efa4ee_0_29"/>
          <p:cNvGrpSpPr/>
          <p:nvPr/>
        </p:nvGrpSpPr>
        <p:grpSpPr>
          <a:xfrm>
            <a:off x="1928463" y="1362958"/>
            <a:ext cx="2194663" cy="855792"/>
            <a:chOff x="2533250" y="1589577"/>
            <a:chExt cx="2926217" cy="1141056"/>
          </a:xfrm>
        </p:grpSpPr>
        <p:sp>
          <p:nvSpPr>
            <p:cNvPr id="148" name="Google Shape;148;g299b0efa4ee_0_29"/>
            <p:cNvSpPr txBox="1"/>
            <p:nvPr/>
          </p:nvSpPr>
          <p:spPr>
            <a:xfrm>
              <a:off x="2533250" y="1589577"/>
              <a:ext cx="292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4275" lIns="0" spcFirstLastPara="1" rIns="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Introductory Slides</a:t>
              </a:r>
              <a:endParaRPr b="0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" name="Google Shape;149;g299b0efa4ee_0_29"/>
            <p:cNvSpPr txBox="1"/>
            <p:nvPr/>
          </p:nvSpPr>
          <p:spPr>
            <a:xfrm>
              <a:off x="2533267" y="1972533"/>
              <a:ext cx="29262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CDR Recap: </a:t>
              </a:r>
              <a:endPara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48590" lvl="0" marL="32004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Calibri"/>
                <a:buAutoNum type="romanUcPeriod"/>
              </a:pPr>
              <a:r>
                <a:rPr b="0" i="0" lang="en" sz="9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Objective</a:t>
              </a:r>
              <a:endPara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48590" lvl="0" marL="32004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Calibri"/>
                <a:buAutoNum type="romanUcPeriod"/>
              </a:pPr>
              <a:r>
                <a:rPr b="0" i="0" lang="en" sz="9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General Requirements</a:t>
              </a:r>
              <a:endPara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48590" lvl="0" marL="32004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Calibri"/>
                <a:buAutoNum type="romanUcPeriod"/>
              </a:pPr>
              <a:r>
                <a:rPr b="0" i="0" lang="en" sz="9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Defect Examples and Specifications </a:t>
              </a:r>
              <a:endParaRPr b="0" i="0" sz="9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0" name="Google Shape;150;g299b0efa4ee_0_29"/>
          <p:cNvGrpSpPr/>
          <p:nvPr/>
        </p:nvGrpSpPr>
        <p:grpSpPr>
          <a:xfrm>
            <a:off x="1928463" y="2458750"/>
            <a:ext cx="2334387" cy="910460"/>
            <a:chOff x="2533250" y="1589586"/>
            <a:chExt cx="3112516" cy="1213947"/>
          </a:xfrm>
        </p:grpSpPr>
        <p:sp>
          <p:nvSpPr>
            <p:cNvPr id="151" name="Google Shape;151;g299b0efa4ee_0_29"/>
            <p:cNvSpPr txBox="1"/>
            <p:nvPr/>
          </p:nvSpPr>
          <p:spPr>
            <a:xfrm>
              <a:off x="2533266" y="1589586"/>
              <a:ext cx="3112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4275" lIns="0" spcFirstLastPara="1" rIns="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b="1" lang="en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Mechanics and A</a:t>
              </a:r>
              <a:r>
                <a:rPr b="1" lang="en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ssembly</a:t>
              </a:r>
              <a:endParaRPr b="0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" name="Google Shape;152;g299b0efa4ee_0_29"/>
            <p:cNvSpPr txBox="1"/>
            <p:nvPr/>
          </p:nvSpPr>
          <p:spPr>
            <a:xfrm>
              <a:off x="2533250" y="1972533"/>
              <a:ext cx="2926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Preliminary Design of Hinging Mechanism: </a:t>
              </a:r>
              <a:endPara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48590" lvl="0" marL="32004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Calibri"/>
                <a:buAutoNum type="romanUcPeriod"/>
              </a:pPr>
              <a:r>
                <a:rPr lang="en" sz="9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Acquisitions</a:t>
              </a:r>
              <a:r>
                <a:rPr lang="en" sz="9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and </a:t>
              </a:r>
              <a:r>
                <a:rPr lang="en" sz="9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Purchasing</a:t>
              </a:r>
              <a:endPara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48590" lvl="0" marL="32004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Calibri"/>
                <a:buAutoNum type="romanUcPeriod"/>
              </a:pPr>
              <a:r>
                <a:rPr lang="en" sz="9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Prototyping</a:t>
              </a:r>
              <a:r>
                <a:rPr lang="en" sz="9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and </a:t>
              </a:r>
              <a:r>
                <a:rPr lang="en" sz="9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subassemblies</a:t>
              </a:r>
              <a:endPara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" name="Google Shape;153;g299b0efa4ee_0_29"/>
          <p:cNvGrpSpPr/>
          <p:nvPr/>
        </p:nvGrpSpPr>
        <p:grpSpPr>
          <a:xfrm>
            <a:off x="1928463" y="3554529"/>
            <a:ext cx="2194650" cy="910467"/>
            <a:chOff x="2533250" y="1589577"/>
            <a:chExt cx="2926200" cy="1213956"/>
          </a:xfrm>
        </p:grpSpPr>
        <p:sp>
          <p:nvSpPr>
            <p:cNvPr id="154" name="Google Shape;154;g299b0efa4ee_0_29"/>
            <p:cNvSpPr txBox="1"/>
            <p:nvPr/>
          </p:nvSpPr>
          <p:spPr>
            <a:xfrm>
              <a:off x="2533250" y="1589577"/>
              <a:ext cx="292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4275" lIns="0" spcFirstLastPara="1" rIns="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b="1" lang="en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Software and </a:t>
              </a:r>
              <a:r>
                <a:rPr b="1" lang="en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control</a:t>
              </a:r>
              <a:endParaRPr b="0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5" name="Google Shape;155;g299b0efa4ee_0_29"/>
            <p:cNvSpPr txBox="1"/>
            <p:nvPr/>
          </p:nvSpPr>
          <p:spPr>
            <a:xfrm>
              <a:off x="2533250" y="1972533"/>
              <a:ext cx="2926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Specifications for the following selections:</a:t>
              </a:r>
              <a:endPara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48590" lvl="0" marL="32004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Calibri"/>
                <a:buAutoNum type="romanUcPeriod"/>
              </a:pPr>
              <a:r>
                <a:rPr lang="en" sz="9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Circuit</a:t>
              </a:r>
              <a:r>
                <a:rPr lang="en" sz="9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python, Pybotics</a:t>
              </a:r>
              <a:endPara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48590" lvl="0" marL="32004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Calibri"/>
                <a:buAutoNum type="romanUcPeriod"/>
              </a:pPr>
              <a:r>
                <a:rPr b="0" i="0" lang="en" sz="9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Electronics: MCU/HAT, Motor Drivers, Andon Light, &amp; Keyence Camera</a:t>
              </a:r>
              <a:endPara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g299b0efa4ee_0_29"/>
          <p:cNvSpPr/>
          <p:nvPr/>
        </p:nvSpPr>
        <p:spPr>
          <a:xfrm flipH="1">
            <a:off x="5020894" y="1417684"/>
            <a:ext cx="1068000" cy="801000"/>
          </a:xfrm>
          <a:prstGeom prst="parallelogram">
            <a:avLst>
              <a:gd fmla="val 2904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b" bIns="34275" lIns="68575" spcFirstLastPara="1" rIns="68575" wrap="square" tIns="582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299b0efa4ee_0_29"/>
          <p:cNvSpPr/>
          <p:nvPr/>
        </p:nvSpPr>
        <p:spPr>
          <a:xfrm flipH="1">
            <a:off x="5020894" y="2513470"/>
            <a:ext cx="1068000" cy="801000"/>
          </a:xfrm>
          <a:prstGeom prst="parallelogram">
            <a:avLst>
              <a:gd fmla="val 2904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b" bIns="34275" lIns="68575" spcFirstLastPara="1" rIns="68575" wrap="square" tIns="582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299b0efa4ee_0_29"/>
          <p:cNvSpPr/>
          <p:nvPr/>
        </p:nvSpPr>
        <p:spPr>
          <a:xfrm flipH="1">
            <a:off x="5020894" y="3609256"/>
            <a:ext cx="1068000" cy="801000"/>
          </a:xfrm>
          <a:prstGeom prst="parallelogram">
            <a:avLst>
              <a:gd fmla="val 2904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b" bIns="34275" lIns="68575" spcFirstLastPara="1" rIns="68575" wrap="square" tIns="582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g299b0efa4ee_0_29"/>
          <p:cNvGrpSpPr/>
          <p:nvPr/>
        </p:nvGrpSpPr>
        <p:grpSpPr>
          <a:xfrm>
            <a:off x="6320740" y="1362958"/>
            <a:ext cx="2194650" cy="910467"/>
            <a:chOff x="2533250" y="1589577"/>
            <a:chExt cx="2926200" cy="1213956"/>
          </a:xfrm>
        </p:grpSpPr>
        <p:sp>
          <p:nvSpPr>
            <p:cNvPr id="160" name="Google Shape;160;g299b0efa4ee_0_29"/>
            <p:cNvSpPr txBox="1"/>
            <p:nvPr/>
          </p:nvSpPr>
          <p:spPr>
            <a:xfrm>
              <a:off x="2533250" y="1589577"/>
              <a:ext cx="292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4275" lIns="0" spcFirstLastPara="1" rIns="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Electrical </a:t>
              </a:r>
              <a:r>
                <a:rPr b="1" lang="en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Systems</a:t>
              </a:r>
              <a:endParaRPr b="0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1" name="Google Shape;161;g299b0efa4ee_0_29"/>
            <p:cNvSpPr txBox="1"/>
            <p:nvPr/>
          </p:nvSpPr>
          <p:spPr>
            <a:xfrm>
              <a:off x="2533250" y="1972533"/>
              <a:ext cx="2926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Following elements:</a:t>
              </a:r>
              <a:endPara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48590" lvl="0" marL="32004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Calibri"/>
                <a:buAutoNum type="romanUcPeriod"/>
              </a:pPr>
              <a:r>
                <a:rPr b="0" i="0" lang="en" sz="9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Schematic Diagram</a:t>
              </a:r>
              <a:endPara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48590" lvl="0" marL="32004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Calibri"/>
                <a:buAutoNum type="romanUcPeriod"/>
              </a:pPr>
              <a:r>
                <a:rPr lang="en" sz="9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Updated </a:t>
              </a:r>
              <a:r>
                <a:rPr b="0" i="0" lang="en" sz="9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Wiring Diagram</a:t>
              </a:r>
              <a:endParaRPr sz="9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48590" lvl="0" marL="32004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Calibri"/>
                <a:buAutoNum type="romanUcPeriod"/>
              </a:pPr>
              <a:r>
                <a:rPr lang="en" sz="9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Current system and prototypes</a:t>
              </a:r>
              <a:endParaRPr sz="9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48590" lvl="0" marL="32004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Calibri"/>
                <a:buAutoNum type="romanUcPeriod"/>
              </a:pPr>
              <a:r>
                <a:rPr lang="en" sz="9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Wiring and mounting</a:t>
              </a:r>
              <a:endParaRPr sz="9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g299b0efa4ee_0_29"/>
          <p:cNvGrpSpPr/>
          <p:nvPr/>
        </p:nvGrpSpPr>
        <p:grpSpPr>
          <a:xfrm>
            <a:off x="6320740" y="2458750"/>
            <a:ext cx="2334386" cy="910460"/>
            <a:chOff x="2533250" y="1589586"/>
            <a:chExt cx="3112514" cy="1213947"/>
          </a:xfrm>
        </p:grpSpPr>
        <p:sp>
          <p:nvSpPr>
            <p:cNvPr id="163" name="Google Shape;163;g299b0efa4ee_0_29"/>
            <p:cNvSpPr txBox="1"/>
            <p:nvPr/>
          </p:nvSpPr>
          <p:spPr>
            <a:xfrm>
              <a:off x="2533264" y="1589586"/>
              <a:ext cx="3112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4275" lIns="0" spcFirstLastPara="1" rIns="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lang="en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BOM Changes and</a:t>
              </a:r>
              <a:r>
                <a:rPr b="1" i="0" lang="en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Costs</a:t>
              </a:r>
              <a:endParaRPr b="0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4" name="Google Shape;164;g299b0efa4ee_0_29"/>
            <p:cNvSpPr txBox="1"/>
            <p:nvPr/>
          </p:nvSpPr>
          <p:spPr>
            <a:xfrm>
              <a:off x="2533250" y="1972533"/>
              <a:ext cx="2926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Following elements: </a:t>
              </a:r>
              <a:endPara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48590" lvl="0" marL="32004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Calibri"/>
                <a:buAutoNum type="romanUcPeriod"/>
              </a:pPr>
              <a:r>
                <a:rPr b="0" i="0" lang="en" sz="9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Failure Mode &amp; Error Analysis</a:t>
              </a:r>
              <a:endPara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48590" lvl="0" marL="32004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Calibri"/>
                <a:buAutoNum type="romanUcPeriod"/>
              </a:pPr>
              <a:r>
                <a:rPr b="0" i="0" lang="en" sz="9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Costs: Pie Chart</a:t>
              </a:r>
              <a:endPara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48590" lvl="0" marL="32004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Calibri"/>
                <a:buAutoNum type="romanUcPeriod"/>
              </a:pPr>
              <a:r>
                <a:rPr b="0" i="0" lang="en" sz="9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Reference: Bill of Material</a:t>
              </a:r>
              <a:endPara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g299b0efa4ee_0_29"/>
          <p:cNvGrpSpPr/>
          <p:nvPr/>
        </p:nvGrpSpPr>
        <p:grpSpPr>
          <a:xfrm>
            <a:off x="6320740" y="3554529"/>
            <a:ext cx="2194650" cy="910467"/>
            <a:chOff x="2533250" y="1589577"/>
            <a:chExt cx="2926200" cy="1213956"/>
          </a:xfrm>
        </p:grpSpPr>
        <p:sp>
          <p:nvSpPr>
            <p:cNvPr id="166" name="Google Shape;166;g299b0efa4ee_0_29"/>
            <p:cNvSpPr txBox="1"/>
            <p:nvPr/>
          </p:nvSpPr>
          <p:spPr>
            <a:xfrm>
              <a:off x="2533250" y="1589577"/>
              <a:ext cx="292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4275" lIns="0" spcFirstLastPara="1" rIns="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Closing Slides</a:t>
              </a:r>
              <a:endParaRPr b="0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7" name="Google Shape;167;g299b0efa4ee_0_29"/>
            <p:cNvSpPr txBox="1"/>
            <p:nvPr/>
          </p:nvSpPr>
          <p:spPr>
            <a:xfrm>
              <a:off x="2533250" y="1972533"/>
              <a:ext cx="2926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Following elements:</a:t>
              </a:r>
              <a:endPara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48590" lvl="0" marL="32004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Calibri"/>
                <a:buAutoNum type="romanUcPeriod"/>
              </a:pPr>
              <a:r>
                <a:rPr b="0" i="0" lang="en" sz="9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48590" lvl="0" marL="32004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Calibri"/>
                <a:buAutoNum type="romanUcPeriod"/>
              </a:pPr>
              <a:r>
                <a:rPr b="0" i="0" lang="en" sz="9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Timeline/Next Steps</a:t>
              </a:r>
              <a:endPara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48590" lvl="0" marL="32004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900"/>
                <a:buFont typeface="Calibri"/>
                <a:buAutoNum type="romanUcPeriod"/>
              </a:pPr>
              <a:r>
                <a:rPr b="0" i="0" lang="en" sz="9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References</a:t>
              </a:r>
              <a:endParaRPr b="0" i="0" sz="9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g299b0efa4ee_0_29"/>
          <p:cNvSpPr/>
          <p:nvPr/>
        </p:nvSpPr>
        <p:spPr>
          <a:xfrm flipH="1">
            <a:off x="840186" y="1417684"/>
            <a:ext cx="856431" cy="801013"/>
          </a:xfrm>
          <a:custGeom>
            <a:rect b="b" l="l" r="r" t="t"/>
            <a:pathLst>
              <a:path extrusionOk="0" h="1068017" w="1141908">
                <a:moveTo>
                  <a:pt x="398940" y="0"/>
                </a:moveTo>
                <a:lnTo>
                  <a:pt x="310152" y="0"/>
                </a:lnTo>
                <a:lnTo>
                  <a:pt x="0" y="1068017"/>
                </a:lnTo>
                <a:lnTo>
                  <a:pt x="1113870" y="1068017"/>
                </a:lnTo>
                <a:lnTo>
                  <a:pt x="1141908" y="971468"/>
                </a:lnTo>
                <a:lnTo>
                  <a:pt x="116826" y="971468"/>
                </a:lnTo>
                <a:close/>
              </a:path>
            </a:pathLst>
          </a:custGeom>
          <a:solidFill>
            <a:schemeClr val="dk1">
              <a:alpha val="37647"/>
            </a:schemeClr>
          </a:solidFill>
          <a:ln>
            <a:noFill/>
          </a:ln>
        </p:spPr>
        <p:txBody>
          <a:bodyPr anchorCtr="0" anchor="b" bIns="34275" lIns="68575" spcFirstLastPara="1" rIns="68575" wrap="square" tIns="582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1" i="0" sz="4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299b0efa4ee_0_29"/>
          <p:cNvSpPr/>
          <p:nvPr/>
        </p:nvSpPr>
        <p:spPr>
          <a:xfrm flipH="1">
            <a:off x="5232463" y="1417684"/>
            <a:ext cx="856431" cy="801013"/>
          </a:xfrm>
          <a:custGeom>
            <a:rect b="b" l="l" r="r" t="t"/>
            <a:pathLst>
              <a:path extrusionOk="0" h="1068017" w="1141908">
                <a:moveTo>
                  <a:pt x="398940" y="0"/>
                </a:moveTo>
                <a:lnTo>
                  <a:pt x="310152" y="0"/>
                </a:lnTo>
                <a:lnTo>
                  <a:pt x="0" y="1068017"/>
                </a:lnTo>
                <a:lnTo>
                  <a:pt x="1113870" y="1068017"/>
                </a:lnTo>
                <a:lnTo>
                  <a:pt x="1141908" y="971468"/>
                </a:lnTo>
                <a:lnTo>
                  <a:pt x="116826" y="971468"/>
                </a:lnTo>
                <a:close/>
              </a:path>
            </a:pathLst>
          </a:custGeom>
          <a:solidFill>
            <a:schemeClr val="dk1">
              <a:alpha val="37647"/>
            </a:schemeClr>
          </a:solidFill>
          <a:ln>
            <a:noFill/>
          </a:ln>
        </p:spPr>
        <p:txBody>
          <a:bodyPr anchorCtr="0" anchor="b" bIns="34275" lIns="68575" spcFirstLastPara="1" rIns="68575" wrap="square" tIns="582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1" i="0" sz="4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99b0efa4ee_0_29"/>
          <p:cNvSpPr/>
          <p:nvPr/>
        </p:nvSpPr>
        <p:spPr>
          <a:xfrm flipH="1">
            <a:off x="5232463" y="2513470"/>
            <a:ext cx="856431" cy="801013"/>
          </a:xfrm>
          <a:custGeom>
            <a:rect b="b" l="l" r="r" t="t"/>
            <a:pathLst>
              <a:path extrusionOk="0" h="1068017" w="1141908">
                <a:moveTo>
                  <a:pt x="398940" y="0"/>
                </a:moveTo>
                <a:lnTo>
                  <a:pt x="310152" y="0"/>
                </a:lnTo>
                <a:lnTo>
                  <a:pt x="0" y="1068017"/>
                </a:lnTo>
                <a:lnTo>
                  <a:pt x="1113870" y="1068017"/>
                </a:lnTo>
                <a:lnTo>
                  <a:pt x="1141908" y="971468"/>
                </a:lnTo>
                <a:lnTo>
                  <a:pt x="116826" y="971468"/>
                </a:lnTo>
                <a:close/>
              </a:path>
            </a:pathLst>
          </a:custGeom>
          <a:solidFill>
            <a:schemeClr val="dk1">
              <a:alpha val="37647"/>
            </a:schemeClr>
          </a:solidFill>
          <a:ln>
            <a:noFill/>
          </a:ln>
        </p:spPr>
        <p:txBody>
          <a:bodyPr anchorCtr="0" anchor="b" bIns="34275" lIns="68575" spcFirstLastPara="1" rIns="68575" wrap="square" tIns="582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1" i="0" sz="4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99b0efa4ee_0_29"/>
          <p:cNvSpPr/>
          <p:nvPr/>
        </p:nvSpPr>
        <p:spPr>
          <a:xfrm flipH="1">
            <a:off x="840186" y="2513470"/>
            <a:ext cx="856431" cy="801013"/>
          </a:xfrm>
          <a:custGeom>
            <a:rect b="b" l="l" r="r" t="t"/>
            <a:pathLst>
              <a:path extrusionOk="0" h="1068017" w="1141908">
                <a:moveTo>
                  <a:pt x="398940" y="0"/>
                </a:moveTo>
                <a:lnTo>
                  <a:pt x="310152" y="0"/>
                </a:lnTo>
                <a:lnTo>
                  <a:pt x="0" y="1068017"/>
                </a:lnTo>
                <a:lnTo>
                  <a:pt x="1113870" y="1068017"/>
                </a:lnTo>
                <a:lnTo>
                  <a:pt x="1141908" y="971468"/>
                </a:lnTo>
                <a:lnTo>
                  <a:pt x="116826" y="971468"/>
                </a:lnTo>
                <a:close/>
              </a:path>
            </a:pathLst>
          </a:custGeom>
          <a:solidFill>
            <a:schemeClr val="dk1">
              <a:alpha val="37647"/>
            </a:schemeClr>
          </a:solidFill>
          <a:ln>
            <a:noFill/>
          </a:ln>
        </p:spPr>
        <p:txBody>
          <a:bodyPr anchorCtr="0" anchor="b" bIns="34275" lIns="68575" spcFirstLastPara="1" rIns="68575" wrap="square" tIns="582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1" i="0" sz="4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99b0efa4ee_0_29"/>
          <p:cNvSpPr/>
          <p:nvPr/>
        </p:nvSpPr>
        <p:spPr>
          <a:xfrm flipH="1">
            <a:off x="840186" y="3609256"/>
            <a:ext cx="856431" cy="801013"/>
          </a:xfrm>
          <a:custGeom>
            <a:rect b="b" l="l" r="r" t="t"/>
            <a:pathLst>
              <a:path extrusionOk="0" h="1068017" w="1141908">
                <a:moveTo>
                  <a:pt x="398940" y="0"/>
                </a:moveTo>
                <a:lnTo>
                  <a:pt x="310152" y="0"/>
                </a:lnTo>
                <a:lnTo>
                  <a:pt x="0" y="1068017"/>
                </a:lnTo>
                <a:lnTo>
                  <a:pt x="1113870" y="1068017"/>
                </a:lnTo>
                <a:lnTo>
                  <a:pt x="1141908" y="971468"/>
                </a:lnTo>
                <a:lnTo>
                  <a:pt x="116826" y="971468"/>
                </a:lnTo>
                <a:close/>
              </a:path>
            </a:pathLst>
          </a:custGeom>
          <a:solidFill>
            <a:schemeClr val="dk1">
              <a:alpha val="37647"/>
            </a:schemeClr>
          </a:solidFill>
          <a:ln>
            <a:noFill/>
          </a:ln>
        </p:spPr>
        <p:txBody>
          <a:bodyPr anchorCtr="0" anchor="b" bIns="34275" lIns="68575" spcFirstLastPara="1" rIns="68575" wrap="square" tIns="582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1" i="0" sz="4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99b0efa4ee_0_29"/>
          <p:cNvSpPr/>
          <p:nvPr/>
        </p:nvSpPr>
        <p:spPr>
          <a:xfrm flipH="1">
            <a:off x="5232463" y="3609256"/>
            <a:ext cx="856431" cy="801013"/>
          </a:xfrm>
          <a:custGeom>
            <a:rect b="b" l="l" r="r" t="t"/>
            <a:pathLst>
              <a:path extrusionOk="0" h="1068017" w="1141908">
                <a:moveTo>
                  <a:pt x="398940" y="0"/>
                </a:moveTo>
                <a:lnTo>
                  <a:pt x="310152" y="0"/>
                </a:lnTo>
                <a:lnTo>
                  <a:pt x="0" y="1068017"/>
                </a:lnTo>
                <a:lnTo>
                  <a:pt x="1113870" y="1068017"/>
                </a:lnTo>
                <a:lnTo>
                  <a:pt x="1141908" y="971468"/>
                </a:lnTo>
                <a:lnTo>
                  <a:pt x="116826" y="971468"/>
                </a:lnTo>
                <a:close/>
              </a:path>
            </a:pathLst>
          </a:custGeom>
          <a:solidFill>
            <a:schemeClr val="dk1">
              <a:alpha val="37647"/>
            </a:schemeClr>
          </a:solidFill>
          <a:ln>
            <a:noFill/>
          </a:ln>
        </p:spPr>
        <p:txBody>
          <a:bodyPr anchorCtr="0" anchor="b" bIns="34275" lIns="68575" spcFirstLastPara="1" rIns="68575" wrap="square" tIns="582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t/>
            </a:r>
            <a:endParaRPr b="1" i="0" sz="4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99b0efa4ee_0_29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Outline of Today’s Presentation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80fd16f2ff_1_70"/>
          <p:cNvSpPr txBox="1"/>
          <p:nvPr>
            <p:ph type="title"/>
          </p:nvPr>
        </p:nvSpPr>
        <p:spPr>
          <a:xfrm>
            <a:off x="535975" y="185925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Programmatic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 Flowchart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g280fd16f2ff_1_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g280fd16f2ff_1_70"/>
          <p:cNvSpPr txBox="1"/>
          <p:nvPr/>
        </p:nvSpPr>
        <p:spPr>
          <a:xfrm>
            <a:off x="8211850" y="864225"/>
            <a:ext cx="49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[16]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280fd16f2ff_1_70"/>
          <p:cNvSpPr txBox="1"/>
          <p:nvPr/>
        </p:nvSpPr>
        <p:spPr>
          <a:xfrm>
            <a:off x="319575" y="1076125"/>
            <a:ext cx="37698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produced a behavioral diagram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Error Handling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Extension / Collection / Retraction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g280fd16f2ff_1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850" y="918850"/>
            <a:ext cx="3661809" cy="39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54d8b01e8_0_12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</a:t>
            </a:r>
            <a:r>
              <a:rPr lang="en"/>
              <a:t> Python </a:t>
            </a:r>
            <a:endParaRPr/>
          </a:p>
        </p:txBody>
      </p:sp>
      <p:sp>
        <p:nvSpPr>
          <p:cNvPr id="334" name="Google Shape;334;g2b54d8b01e8_0_12"/>
          <p:cNvSpPr txBox="1"/>
          <p:nvPr>
            <p:ph idx="1" type="body"/>
          </p:nvPr>
        </p:nvSpPr>
        <p:spPr>
          <a:xfrm>
            <a:off x="609600" y="1192181"/>
            <a:ext cx="8372400" cy="2792700"/>
          </a:xfrm>
          <a:prstGeom prst="rect">
            <a:avLst/>
          </a:prstGeom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-330200" lvl="0" marL="457200" rtl="0" algn="l">
              <a:spcBef>
                <a:spcPts val="700"/>
              </a:spcBef>
              <a:spcAft>
                <a:spcPts val="0"/>
              </a:spcAft>
              <a:buSzPts val="1600"/>
              <a:buChar char="◻"/>
            </a:pPr>
            <a:r>
              <a:rPr lang="en" sz="1600"/>
              <a:t>Superset of Micropython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◻"/>
            </a:pPr>
            <a:r>
              <a:rPr lang="en" sz="1600"/>
              <a:t>Designed</a:t>
            </a:r>
            <a:r>
              <a:rPr lang="en" sz="1600"/>
              <a:t> to be </a:t>
            </a:r>
            <a:r>
              <a:rPr lang="en" sz="1600"/>
              <a:t>extensible with standard Pip package manager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◻"/>
            </a:pPr>
            <a:r>
              <a:rPr lang="en" sz="1600"/>
              <a:t>JIT compilation helps with device responsiveness and code dynamism</a:t>
            </a:r>
            <a:endParaRPr sz="1600"/>
          </a:p>
        </p:txBody>
      </p:sp>
      <p:pic>
        <p:nvPicPr>
          <p:cNvPr id="335" name="Google Shape;335;g2b54d8b01e8_0_12"/>
          <p:cNvPicPr preferRelativeResize="0"/>
          <p:nvPr/>
        </p:nvPicPr>
        <p:blipFill rotWithShape="1">
          <a:blip r:embed="rId3">
            <a:alphaModFix/>
          </a:blip>
          <a:srcRect b="0" l="0" r="-1430" t="0"/>
          <a:stretch/>
        </p:blipFill>
        <p:spPr>
          <a:xfrm>
            <a:off x="609600" y="2284475"/>
            <a:ext cx="4764675" cy="17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54d8b01e8_0_17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Raspbian</a:t>
            </a:r>
            <a:endParaRPr/>
          </a:p>
        </p:txBody>
      </p:sp>
      <p:sp>
        <p:nvSpPr>
          <p:cNvPr id="341" name="Google Shape;341;g2b54d8b01e8_0_17"/>
          <p:cNvSpPr txBox="1"/>
          <p:nvPr>
            <p:ph idx="1" type="body"/>
          </p:nvPr>
        </p:nvSpPr>
        <p:spPr>
          <a:xfrm>
            <a:off x="609600" y="1192181"/>
            <a:ext cx="8372400" cy="2792700"/>
          </a:xfrm>
          <a:prstGeom prst="rect">
            <a:avLst/>
          </a:prstGeom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2000"/>
              <a:buChar char="◻"/>
            </a:pPr>
            <a:r>
              <a:rPr lang="en" sz="2000"/>
              <a:t>Standard debian Linux OS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◻"/>
            </a:pPr>
            <a:r>
              <a:rPr lang="en" sz="2000"/>
              <a:t>Designed for Raspberry pie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◻"/>
            </a:pPr>
            <a:r>
              <a:rPr lang="en" sz="2000"/>
              <a:t>Extensive documentation and </a:t>
            </a:r>
            <a:r>
              <a:rPr lang="en" sz="2000"/>
              <a:t>support</a:t>
            </a:r>
            <a:endParaRPr sz="2000"/>
          </a:p>
        </p:txBody>
      </p:sp>
      <p:pic>
        <p:nvPicPr>
          <p:cNvPr id="342" name="Google Shape;342;g2b54d8b01e8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5875" y="892675"/>
            <a:ext cx="3908125" cy="1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54d8b01e8_0_40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and program </a:t>
            </a:r>
            <a:r>
              <a:rPr lang="en"/>
              <a:t>architecture</a:t>
            </a:r>
            <a:endParaRPr/>
          </a:p>
        </p:txBody>
      </p:sp>
      <p:sp>
        <p:nvSpPr>
          <p:cNvPr id="348" name="Google Shape;348;g2b54d8b01e8_0_40"/>
          <p:cNvSpPr txBox="1"/>
          <p:nvPr>
            <p:ph idx="1" type="body"/>
          </p:nvPr>
        </p:nvSpPr>
        <p:spPr>
          <a:xfrm>
            <a:off x="609600" y="1192181"/>
            <a:ext cx="8372400" cy="2792700"/>
          </a:xfrm>
          <a:prstGeom prst="rect">
            <a:avLst/>
          </a:prstGeom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b54d8b01e8_0_22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and Helper </a:t>
            </a:r>
            <a:r>
              <a:rPr lang="en"/>
              <a:t>Raspberry</a:t>
            </a:r>
            <a:r>
              <a:rPr lang="en"/>
              <a:t> pie</a:t>
            </a:r>
            <a:endParaRPr/>
          </a:p>
        </p:txBody>
      </p:sp>
      <p:sp>
        <p:nvSpPr>
          <p:cNvPr id="354" name="Google Shape;354;g2b54d8b01e8_0_22"/>
          <p:cNvSpPr txBox="1"/>
          <p:nvPr>
            <p:ph idx="1" type="body"/>
          </p:nvPr>
        </p:nvSpPr>
        <p:spPr>
          <a:xfrm>
            <a:off x="609600" y="1192175"/>
            <a:ext cx="2981700" cy="2801400"/>
          </a:xfrm>
          <a:prstGeom prst="rect">
            <a:avLst/>
          </a:prstGeom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2100"/>
              <a:t>Given a slight change to the motor controller there has been a minor change in the </a:t>
            </a:r>
            <a:r>
              <a:rPr lang="en" sz="2100"/>
              <a:t>control</a:t>
            </a:r>
            <a:r>
              <a:rPr lang="en" sz="2100"/>
              <a:t> system given the </a:t>
            </a:r>
            <a:r>
              <a:rPr lang="en" sz="2100"/>
              <a:t>available</a:t>
            </a:r>
            <a:r>
              <a:rPr lang="en" sz="2100"/>
              <a:t> I2C </a:t>
            </a:r>
            <a:r>
              <a:rPr lang="en" sz="2100"/>
              <a:t>channels</a:t>
            </a:r>
            <a:r>
              <a:rPr lang="en" sz="2100"/>
              <a:t> on a </a:t>
            </a:r>
            <a:r>
              <a:rPr lang="en" sz="2100"/>
              <a:t>raspberry</a:t>
            </a:r>
            <a:r>
              <a:rPr lang="en" sz="2100"/>
              <a:t> pi and its delegation in the motor controller.</a:t>
            </a:r>
            <a:endParaRPr sz="2100"/>
          </a:p>
        </p:txBody>
      </p:sp>
      <p:pic>
        <p:nvPicPr>
          <p:cNvPr id="355" name="Google Shape;355;g2b54d8b01e8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949" y="1192174"/>
            <a:ext cx="5225051" cy="28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54d8b01e8_0_55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b54d8b01e8_0_55"/>
          <p:cNvSpPr txBox="1"/>
          <p:nvPr>
            <p:ph idx="1" type="body"/>
          </p:nvPr>
        </p:nvSpPr>
        <p:spPr>
          <a:xfrm>
            <a:off x="609600" y="1192181"/>
            <a:ext cx="8372400" cy="2792700"/>
          </a:xfrm>
          <a:prstGeom prst="rect">
            <a:avLst/>
          </a:prstGeom>
        </p:spPr>
        <p:txBody>
          <a:bodyPr anchorCtr="0" anchor="ctr" bIns="83975" lIns="83975" spcFirstLastPara="1" rIns="83975" wrap="square" tIns="83975">
            <a:noAutofit/>
          </a:bodyPr>
          <a:lstStyle/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Electronic Components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7d3041369_0_0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Control System: Motor Drivers  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g297d3041369_0_0"/>
          <p:cNvSpPr txBox="1"/>
          <p:nvPr>
            <p:ph idx="1" type="body"/>
          </p:nvPr>
        </p:nvSpPr>
        <p:spPr>
          <a:xfrm>
            <a:off x="264150" y="1006975"/>
            <a:ext cx="5477400" cy="3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200"/>
              <a:buFont typeface="Times New Roman"/>
              <a:buChar char="◻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Model: Toshiba TB67S249FTG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◻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Key features: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■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Simple step &amp; bi-direction control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■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Can interface directly with 3.3V and 5V systems PWM and I2C interfaces.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◻"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Important Specs: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■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Motor supply voltage: 10V to 47V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■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Maximum current: 1.6A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8" name="Google Shape;368;g297d304136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0075" y="1041388"/>
            <a:ext cx="2237076" cy="182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297d304136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1637" y="3065475"/>
            <a:ext cx="3153951" cy="161240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297d3041369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g297d3041369_0_0"/>
          <p:cNvSpPr txBox="1"/>
          <p:nvPr/>
        </p:nvSpPr>
        <p:spPr>
          <a:xfrm>
            <a:off x="7938850" y="1204575"/>
            <a:ext cx="49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[17]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297d3041369_0_0"/>
          <p:cNvSpPr txBox="1"/>
          <p:nvPr/>
        </p:nvSpPr>
        <p:spPr>
          <a:xfrm>
            <a:off x="5243325" y="4221650"/>
            <a:ext cx="49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[18]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97d3041369_0_6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Control System: Andon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8" name="Google Shape;378;g297d3041369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204" y="1204575"/>
            <a:ext cx="1911500" cy="325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297d3041369_0_6"/>
          <p:cNvSpPr txBox="1"/>
          <p:nvPr/>
        </p:nvSpPr>
        <p:spPr>
          <a:xfrm>
            <a:off x="2421175" y="1518975"/>
            <a:ext cx="3179400" cy="26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LUBAN Led Signal Light</a:t>
            </a:r>
            <a:endParaRPr b="0" i="0" sz="1900" u="sng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Times New Roman"/>
              <a:buChar char="❏"/>
            </a:pPr>
            <a:r>
              <a:rPr b="0" i="0" lang="e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color</a:t>
            </a:r>
            <a:endParaRPr b="0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Times New Roman"/>
              <a:buChar char="❏"/>
            </a:pPr>
            <a:r>
              <a:rPr b="0" i="0" lang="e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a buzzer</a:t>
            </a:r>
            <a:endParaRPr b="0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Times New Roman"/>
              <a:buChar char="❏"/>
            </a:pPr>
            <a:r>
              <a:rPr b="0" i="0" lang="e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Receives signal from microcontroller through the HiLetgo Relay</a:t>
            </a:r>
            <a:endParaRPr b="0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Times New Roman"/>
              <a:buChar char="❏"/>
            </a:pPr>
            <a:r>
              <a:rPr b="0" i="0" lang="e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Powered by 12V-24V DC</a:t>
            </a:r>
            <a:endParaRPr b="0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0" name="Google Shape;380;g297d3041369_0_6"/>
          <p:cNvPicPr preferRelativeResize="0"/>
          <p:nvPr/>
        </p:nvPicPr>
        <p:blipFill rotWithShape="1">
          <a:blip r:embed="rId4">
            <a:alphaModFix/>
          </a:blip>
          <a:srcRect b="15375" l="0" r="0" t="0"/>
          <a:stretch/>
        </p:blipFill>
        <p:spPr>
          <a:xfrm>
            <a:off x="5981425" y="1204575"/>
            <a:ext cx="2074195" cy="15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297d3041369_0_6"/>
          <p:cNvSpPr txBox="1"/>
          <p:nvPr/>
        </p:nvSpPr>
        <p:spPr>
          <a:xfrm>
            <a:off x="5771050" y="2941350"/>
            <a:ext cx="3000000" cy="16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HiLetgo 12V Relay Module</a:t>
            </a:r>
            <a:endParaRPr b="0" i="0" sz="1900" u="sng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Times New Roman"/>
              <a:buChar char="❏"/>
            </a:pPr>
            <a:r>
              <a:rPr b="0" i="0" lang="e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12V DC</a:t>
            </a:r>
            <a:endParaRPr b="0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Times New Roman"/>
              <a:buChar char="❏"/>
            </a:pPr>
            <a:r>
              <a:rPr b="0" i="0" lang="e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30V max</a:t>
            </a:r>
            <a:endParaRPr b="0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Times New Roman"/>
              <a:buChar char="❏"/>
            </a:pPr>
            <a:r>
              <a:rPr b="0" i="0" lang="e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10A max</a:t>
            </a:r>
            <a:endParaRPr b="0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2" name="Google Shape;382;g297d3041369_0_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g297d3041369_0_6"/>
          <p:cNvSpPr txBox="1"/>
          <p:nvPr/>
        </p:nvSpPr>
        <p:spPr>
          <a:xfrm>
            <a:off x="497675" y="4456600"/>
            <a:ext cx="49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[19]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297d3041369_0_6"/>
          <p:cNvSpPr txBox="1"/>
          <p:nvPr/>
        </p:nvSpPr>
        <p:spPr>
          <a:xfrm>
            <a:off x="7215850" y="2296225"/>
            <a:ext cx="49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[20]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99b0efa4ee_0_7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VS-L500MX: Power Specs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0" name="Google Shape;390;g299b0efa4ee_0_7"/>
          <p:cNvPicPr preferRelativeResize="0"/>
          <p:nvPr/>
        </p:nvPicPr>
        <p:blipFill rotWithShape="1">
          <a:blip r:embed="rId3">
            <a:alphaModFix/>
          </a:blip>
          <a:srcRect b="0" l="0" r="0" t="-3476"/>
          <a:stretch/>
        </p:blipFill>
        <p:spPr>
          <a:xfrm>
            <a:off x="152400" y="1130625"/>
            <a:ext cx="8839198" cy="144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99b0efa4ee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100" y="2724120"/>
            <a:ext cx="5110190" cy="226695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299b0efa4ee_0_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g299b0efa4ee_0_7"/>
          <p:cNvSpPr txBox="1"/>
          <p:nvPr/>
        </p:nvSpPr>
        <p:spPr>
          <a:xfrm>
            <a:off x="5354900" y="2861850"/>
            <a:ext cx="49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[21]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97d3041369_0_12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Wiring Diagram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9" name="Google Shape;399;g297d3041369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2" y="1358425"/>
            <a:ext cx="8993777" cy="28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297d3041369_0_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g297d3041369_0_12"/>
          <p:cNvSpPr txBox="1"/>
          <p:nvPr/>
        </p:nvSpPr>
        <p:spPr>
          <a:xfrm>
            <a:off x="111300" y="4164575"/>
            <a:ext cx="49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[23]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"/>
          <p:cNvSpPr txBox="1"/>
          <p:nvPr>
            <p:ph type="title"/>
          </p:nvPr>
        </p:nvSpPr>
        <p:spPr>
          <a:xfrm>
            <a:off x="0" y="60650"/>
            <a:ext cx="90630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Objective 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"/>
          <p:cNvSpPr txBox="1"/>
          <p:nvPr>
            <p:ph idx="1" type="body"/>
          </p:nvPr>
        </p:nvSpPr>
        <p:spPr>
          <a:xfrm>
            <a:off x="528600" y="1175406"/>
            <a:ext cx="83724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In order to bolster quality control early in Schaeffler’s needle bearing housing manufacturing, SG_STAMP2 will design a system to catch and analyze needle bearing housings on a belt. This system will use an AI camera to check for defects in components so that they are caught before significant value is added to the parts.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b54d8b01e8_0_60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2b54d8b01e8_0_60"/>
          <p:cNvSpPr txBox="1"/>
          <p:nvPr>
            <p:ph idx="1" type="body"/>
          </p:nvPr>
        </p:nvSpPr>
        <p:spPr>
          <a:xfrm>
            <a:off x="609600" y="1192181"/>
            <a:ext cx="8372400" cy="2792700"/>
          </a:xfrm>
          <a:prstGeom prst="rect">
            <a:avLst/>
          </a:prstGeom>
        </p:spPr>
        <p:txBody>
          <a:bodyPr anchorCtr="0" anchor="ctr" bIns="83975" lIns="83975" spcFirstLastPara="1" rIns="83975" wrap="square" tIns="83975">
            <a:noAutofit/>
          </a:bodyPr>
          <a:lstStyle/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Budget and BOM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8801ca127d_2_0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Failure Mode &amp; Effect Analysis  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3" name="Google Shape;413;g28801ca127d_2_0"/>
          <p:cNvPicPr preferRelativeResize="0"/>
          <p:nvPr/>
        </p:nvPicPr>
        <p:blipFill rotWithShape="1">
          <a:blip r:embed="rId3">
            <a:alphaModFix/>
          </a:blip>
          <a:srcRect b="3269" l="1586" r="1635" t="0"/>
          <a:stretch/>
        </p:blipFill>
        <p:spPr>
          <a:xfrm>
            <a:off x="5013375" y="1225713"/>
            <a:ext cx="4038700" cy="14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8801ca127d_2_0"/>
          <p:cNvSpPr txBox="1"/>
          <p:nvPr/>
        </p:nvSpPr>
        <p:spPr>
          <a:xfrm>
            <a:off x="5013375" y="2856475"/>
            <a:ext cx="27762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 Key</a:t>
            </a:r>
            <a:endParaRPr b="0" i="0" sz="1400" u="sng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Red: High Risk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Yellow: Possible Risk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Green: Low Risk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White: Negligible/ No Risk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Pre-RAC: Before Mitigation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Post-RAC: After Mitigation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5" name="Google Shape;415;g28801ca127d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450" y="840525"/>
            <a:ext cx="4735776" cy="427954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28801ca127d_2_0"/>
          <p:cNvSpPr txBox="1"/>
          <p:nvPr/>
        </p:nvSpPr>
        <p:spPr>
          <a:xfrm>
            <a:off x="5013375" y="926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Severity Level: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28801ca127d_2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99b0efa4ee_0_0"/>
          <p:cNvSpPr txBox="1"/>
          <p:nvPr>
            <p:ph type="title"/>
          </p:nvPr>
        </p:nvSpPr>
        <p:spPr>
          <a:xfrm>
            <a:off x="609600" y="111300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Costs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3" name="Google Shape;423;g299b0efa4ee_0_0" title="Project Cos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075" y="1142075"/>
            <a:ext cx="5751255" cy="433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299b0efa4ee_0_0"/>
          <p:cNvSpPr txBox="1"/>
          <p:nvPr/>
        </p:nvSpPr>
        <p:spPr>
          <a:xfrm>
            <a:off x="6030525" y="1017088"/>
            <a:ext cx="2888700" cy="3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 Breakdown</a:t>
            </a:r>
            <a:endParaRPr b="1" i="0" sz="1600" u="sng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Cost:</a:t>
            </a: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$745.00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Structure/Motion: Purchases which go into the overall structure and motion of the system.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Frame/Mount: Purchases necessary for the camera mount.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Electronics: Purchases of anything electronic.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Miscellaneous: Sweeping Brush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5" name="Google Shape;425;g299b0efa4ee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g299b0efa4ee_0_0"/>
          <p:cNvSpPr txBox="1"/>
          <p:nvPr/>
        </p:nvSpPr>
        <p:spPr>
          <a:xfrm>
            <a:off x="3991900" y="1535525"/>
            <a:ext cx="49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[24]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80fd16f2ff_1_75"/>
          <p:cNvSpPr txBox="1"/>
          <p:nvPr>
            <p:ph type="title"/>
          </p:nvPr>
        </p:nvSpPr>
        <p:spPr>
          <a:xfrm>
            <a:off x="528600" y="60650"/>
            <a:ext cx="85770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2" name="Google Shape;432;g280fd16f2ff_1_75"/>
          <p:cNvSpPr txBox="1"/>
          <p:nvPr>
            <p:ph idx="1" type="body"/>
          </p:nvPr>
        </p:nvSpPr>
        <p:spPr>
          <a:xfrm>
            <a:off x="557850" y="1098425"/>
            <a:ext cx="80283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Times New Roman"/>
              <a:buChar char="◻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Our mechanical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design is almost complete with the base and linear actuators installed and rapid prototyping of the flipping mechanism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Times New Roman"/>
              <a:buChar char="◻"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◻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Once we acquire camera, mount design will be finalized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◻"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3" name="Google Shape;433;g280fd16f2ff_1_7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280fd16f2ff_1_75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280fd16f2ff_1_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0fd16f2ff_1_89"/>
          <p:cNvSpPr txBox="1"/>
          <p:nvPr>
            <p:ph type="title"/>
          </p:nvPr>
        </p:nvSpPr>
        <p:spPr>
          <a:xfrm>
            <a:off x="528600" y="60650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Change This Slide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g280fd16f2ff_1_8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280fd16f2ff_1_89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280fd16f2ff_1_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g280fd16f2ff_1_89"/>
          <p:cNvSpPr txBox="1"/>
          <p:nvPr/>
        </p:nvSpPr>
        <p:spPr>
          <a:xfrm>
            <a:off x="3205500" y="1063050"/>
            <a:ext cx="31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 Semester Initial Dates:</a:t>
            </a:r>
            <a:endParaRPr b="0" i="0" sz="1700" u="sng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5" name="Google Shape;445;g280fd16f2ff_1_89"/>
          <p:cNvSpPr txBox="1"/>
          <p:nvPr/>
        </p:nvSpPr>
        <p:spPr>
          <a:xfrm>
            <a:off x="-90300" y="1509450"/>
            <a:ext cx="3180600" cy="25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Finalize Design from PDR Feedback by 12/1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Finalize all Project Documents by 12/1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Begin Purchasing and 3D Printing Parts through 12/7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Senior Design 1 Expo 12/8 from 9am - 3pm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g280fd16f2ff_1_89"/>
          <p:cNvSpPr txBox="1"/>
          <p:nvPr/>
        </p:nvSpPr>
        <p:spPr>
          <a:xfrm>
            <a:off x="90300" y="10630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Remaining Tasks and Dates: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g280fd16f2ff_1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5500" y="1463250"/>
            <a:ext cx="5692825" cy="334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80fd16f2ff_1_103"/>
          <p:cNvSpPr txBox="1"/>
          <p:nvPr>
            <p:ph type="ctrTitle"/>
          </p:nvPr>
        </p:nvSpPr>
        <p:spPr>
          <a:xfrm>
            <a:off x="1142850" y="2178450"/>
            <a:ext cx="68583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Questions &amp; Suggestions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87afb06393_0_35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g287afb06393_0_35"/>
          <p:cNvSpPr txBox="1"/>
          <p:nvPr>
            <p:ph idx="1" type="body"/>
          </p:nvPr>
        </p:nvSpPr>
        <p:spPr>
          <a:xfrm>
            <a:off x="557425" y="840526"/>
            <a:ext cx="8372400" cy="42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ISL. </a:t>
            </a:r>
            <a:r>
              <a:rPr i="1" lang="en" sz="1300">
                <a:latin typeface="Times New Roman"/>
                <a:ea typeface="Times New Roman"/>
                <a:cs typeface="Times New Roman"/>
                <a:sym typeface="Times New Roman"/>
              </a:rPr>
              <a:t>Schaeffler Project Scope: Stamping AI Camera.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Project Overview Documentation. ISL, </a:t>
            </a:r>
            <a:r>
              <a:rPr i="1" lang="en" sz="1300">
                <a:latin typeface="Times New Roman"/>
                <a:ea typeface="Times New Roman"/>
                <a:cs typeface="Times New Roman"/>
                <a:sym typeface="Times New Roman"/>
              </a:rPr>
              <a:t>2023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(accessed September 2023).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Mercer, Cameron, &amp; Vujicic, Borna, &amp; Hagler, Kevin, &amp; Pruitt, Blake, &amp; Taraz Ali, &amp; Medina, Alan. </a:t>
            </a:r>
            <a:r>
              <a:rPr i="1" lang="en" sz="1300">
                <a:latin typeface="Times New Roman"/>
                <a:ea typeface="Times New Roman"/>
                <a:cs typeface="Times New Roman"/>
                <a:sym typeface="Times New Roman"/>
              </a:rPr>
              <a:t>Final Design Structure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. Physical Prototype. SG_STAMP1, </a:t>
            </a:r>
            <a:r>
              <a:rPr i="1" lang="en" sz="1300"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(accessed September 2023).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Mannion, Audrey. </a:t>
            </a:r>
            <a:r>
              <a:rPr i="1" lang="en" sz="1300">
                <a:latin typeface="Times New Roman"/>
                <a:ea typeface="Times New Roman"/>
                <a:cs typeface="Times New Roman"/>
                <a:sym typeface="Times New Roman"/>
              </a:rPr>
              <a:t>Schaeffler Bearing Inspection: Vision Proposal Report.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Presentation Slides. KEYENCE CORPORATION OF AMERICA, </a:t>
            </a:r>
            <a:r>
              <a:rPr i="1" lang="en" sz="1300"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(accessed September 2023).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Times New Roman"/>
              <a:buAutoNum type="arabicPeriod"/>
            </a:pPr>
            <a:r>
              <a:rPr lang="en" sz="13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" sz="1300">
                <a:latin typeface="Times New Roman"/>
                <a:ea typeface="Times New Roman"/>
                <a:cs typeface="Times New Roman"/>
                <a:sym typeface="Times New Roman"/>
              </a:rPr>
              <a:t>Schaeffler Bearing Inspection: Vision Proposal meeting.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Presentation pamphlet. KEYENCE CORPORATION OF AMERICA, </a:t>
            </a:r>
            <a:r>
              <a:rPr i="1" lang="en" sz="1300">
                <a:latin typeface="Times New Roman"/>
                <a:ea typeface="Times New Roman"/>
                <a:cs typeface="Times New Roman"/>
                <a:sym typeface="Times New Roman"/>
              </a:rPr>
              <a:t>2023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(accessed October 2023).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Pixycam, pixycam.com (accessed September 2023).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In-Position Technologies LLC, dobot.com, (accessed October 2023).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STMicroelectronics LLC, st.com (accessed October 2023).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Digikey.com (accessed September 2023).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OpenBuilds Part Store, openbuildspartstore.com (accessed October 2023).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McMaster-Carr, mcmaster.com (accessed November 2023).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g287afb06393_0_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974f8669d2_0_7"/>
          <p:cNvSpPr txBox="1"/>
          <p:nvPr>
            <p:ph type="title"/>
          </p:nvPr>
        </p:nvSpPr>
        <p:spPr>
          <a:xfrm>
            <a:off x="609600" y="101950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Bill of Materials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5" name="Google Shape;465;g2974f8669d2_0_7"/>
          <p:cNvSpPr txBox="1"/>
          <p:nvPr>
            <p:ph idx="1" type="body"/>
          </p:nvPr>
        </p:nvSpPr>
        <p:spPr>
          <a:xfrm>
            <a:off x="609600" y="1192181"/>
            <a:ext cx="83724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66" name="Google Shape;466;g2974f8669d2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875" y="853700"/>
            <a:ext cx="8610830" cy="4289749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2974f8669d2_0_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c49a26c66_0_5"/>
          <p:cNvSpPr txBox="1"/>
          <p:nvPr>
            <p:ph type="title"/>
          </p:nvPr>
        </p:nvSpPr>
        <p:spPr>
          <a:xfrm>
            <a:off x="0" y="60650"/>
            <a:ext cx="90630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Project Impact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g29c49a26c66_0_5"/>
          <p:cNvSpPr txBox="1"/>
          <p:nvPr>
            <p:ph idx="1" type="body"/>
          </p:nvPr>
        </p:nvSpPr>
        <p:spPr>
          <a:xfrm>
            <a:off x="528600" y="1175399"/>
            <a:ext cx="83724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Frugal part analysis systems like ours could make an impact in the following ways: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Times New Roman"/>
              <a:buChar char="◻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Primary component manufacturers will be able to spend less money and man hours on part recall or production back checks.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◻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Part errors will be caught earlier and not result in as much wasted raw material.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◻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The chances that an unsafe part is placed in a consumer’s automotive product will be reduced.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g29c49a26c66_0_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80fd16f2ff_1_15"/>
          <p:cNvSpPr txBox="1"/>
          <p:nvPr>
            <p:ph type="title"/>
          </p:nvPr>
        </p:nvSpPr>
        <p:spPr>
          <a:xfrm>
            <a:off x="0" y="60650"/>
            <a:ext cx="90630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General Requirements 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g280fd16f2ff_1_15"/>
          <p:cNvSpPr txBox="1"/>
          <p:nvPr>
            <p:ph idx="1" type="body"/>
          </p:nvPr>
        </p:nvSpPr>
        <p:spPr>
          <a:xfrm>
            <a:off x="609600" y="1192174"/>
            <a:ext cx="8372400" cy="31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Times New Roman"/>
              <a:buChar char="◻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Build a system that involves a precise defect analysis on bearing housings manufactured by Schaeffler.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■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Extraction of bearing housings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■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Scan for defects/Alert operator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■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Dispose/reinsert bearing housings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◻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The process should be executed every couple mins.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◻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Successful run every 5-10 mins. (Cleared or Defective)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[Project Scope]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g280fd16f2ff_1_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0fd16f2ff_1_25"/>
          <p:cNvSpPr txBox="1"/>
          <p:nvPr>
            <p:ph type="title"/>
          </p:nvPr>
        </p:nvSpPr>
        <p:spPr>
          <a:xfrm>
            <a:off x="528600" y="60650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General Requirements Cntd.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g280fd16f2ff_1_25"/>
          <p:cNvSpPr txBox="1"/>
          <p:nvPr>
            <p:ph idx="1" type="body"/>
          </p:nvPr>
        </p:nvSpPr>
        <p:spPr>
          <a:xfrm>
            <a:off x="609600" y="1192181"/>
            <a:ext cx="83724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Times New Roman"/>
              <a:buChar char="◻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Appropriate disposal of the bearing housings with operator being alerted of the part’s condition.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◻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Obtain necessary hardware &amp; software to produce a sustainable product.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◻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Compatibility with varying part sizes.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[Project Scope]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g280fd16f2ff_1_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6e5ed057a_1_0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3400">
                <a:latin typeface="Times New Roman"/>
                <a:ea typeface="Times New Roman"/>
                <a:cs typeface="Times New Roman"/>
                <a:sym typeface="Times New Roman"/>
              </a:rPr>
              <a:t>Specifications and Standards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g286e5ed057a_1_0"/>
          <p:cNvSpPr txBox="1"/>
          <p:nvPr>
            <p:ph idx="1" type="body"/>
          </p:nvPr>
        </p:nvSpPr>
        <p:spPr>
          <a:xfrm>
            <a:off x="609600" y="1192173"/>
            <a:ext cx="8372400" cy="3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</a:pP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ANSI B11.19: Safety Regarding Installation, Operation, and Maintenance</a:t>
            </a:r>
            <a:endParaRPr sz="2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IEC 60204-1: Safety of Machinery including Electrical Equipment </a:t>
            </a:r>
            <a:endParaRPr sz="2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IEEE 2755.1-2019: Taxonomy for Intelligent Process Automation Product Features and Functionality</a:t>
            </a:r>
            <a:endParaRPr sz="2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IEEE P3110: Standard for Computer Vision (CV) - Technical Requirements for Algorithms Application Programming Interfaces (APIs) of Deep Learning Framework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g286e5ed057a_1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5898436a6_0_0"/>
          <p:cNvSpPr txBox="1"/>
          <p:nvPr>
            <p:ph type="title"/>
          </p:nvPr>
        </p:nvSpPr>
        <p:spPr>
          <a:xfrm>
            <a:off x="609600" y="162225"/>
            <a:ext cx="8534400" cy="678300"/>
          </a:xfrm>
          <a:prstGeom prst="rect">
            <a:avLst/>
          </a:prstGeom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b5898436a6_0_0"/>
          <p:cNvSpPr txBox="1"/>
          <p:nvPr>
            <p:ph idx="1" type="body"/>
          </p:nvPr>
        </p:nvSpPr>
        <p:spPr>
          <a:xfrm>
            <a:off x="609600" y="1192181"/>
            <a:ext cx="8372400" cy="2792700"/>
          </a:xfrm>
          <a:prstGeom prst="rect">
            <a:avLst/>
          </a:prstGeom>
        </p:spPr>
        <p:txBody>
          <a:bodyPr anchorCtr="0" anchor="t" bIns="83975" lIns="83975" spcFirstLastPara="1" rIns="83975" wrap="square" tIns="83975">
            <a:noAutofit/>
          </a:bodyPr>
          <a:lstStyle/>
          <a:p>
            <a:pPr indent="-330200" lvl="0" marL="457200" rtl="0" algn="l">
              <a:spcBef>
                <a:spcPts val="7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USB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RJ45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Circuit</a:t>
            </a:r>
            <a:r>
              <a:rPr lang="en"/>
              <a:t> Python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0fd16f2ff_1_35"/>
          <p:cNvSpPr txBox="1"/>
          <p:nvPr>
            <p:ph type="ctrTitle"/>
          </p:nvPr>
        </p:nvSpPr>
        <p:spPr>
          <a:xfrm>
            <a:off x="1171450" y="1649550"/>
            <a:ext cx="7280700" cy="25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975" lIns="83975" spcFirstLastPara="1" rIns="83975" wrap="square" tIns="839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Mechanics and Assembly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NCC">
  <a:themeElements>
    <a:clrScheme name="Custom 5">
      <a:dk1>
        <a:srgbClr val="000000"/>
      </a:dk1>
      <a:lt1>
        <a:srgbClr val="FFFFFF"/>
      </a:lt1>
      <a:dk2>
        <a:srgbClr val="FFFFFF"/>
      </a:dk2>
      <a:lt2>
        <a:srgbClr val="EFE0BD"/>
      </a:lt2>
      <a:accent1>
        <a:srgbClr val="007434"/>
      </a:accent1>
      <a:accent2>
        <a:srgbClr val="EFE0BD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2121EB"/>
      </a:hlink>
      <a:folHlink>
        <a:srgbClr val="2121E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